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258" r:id="rId3"/>
    <p:sldId id="270" r:id="rId4"/>
    <p:sldId id="290" r:id="rId5"/>
    <p:sldId id="300" r:id="rId6"/>
    <p:sldId id="281" r:id="rId7"/>
    <p:sldId id="261" r:id="rId8"/>
    <p:sldId id="262" r:id="rId9"/>
    <p:sldId id="265" r:id="rId10"/>
    <p:sldId id="267" r:id="rId11"/>
    <p:sldId id="260" r:id="rId12"/>
    <p:sldId id="271" r:id="rId13"/>
    <p:sldId id="272" r:id="rId14"/>
    <p:sldId id="273" r:id="rId15"/>
    <p:sldId id="276" r:id="rId16"/>
    <p:sldId id="277" r:id="rId17"/>
    <p:sldId id="301" r:id="rId18"/>
    <p:sldId id="292" r:id="rId19"/>
    <p:sldId id="293" r:id="rId20"/>
    <p:sldId id="294" r:id="rId21"/>
    <p:sldId id="285" r:id="rId22"/>
    <p:sldId id="280" r:id="rId23"/>
    <p:sldId id="291" r:id="rId24"/>
    <p:sldId id="278" r:id="rId25"/>
    <p:sldId id="295" r:id="rId26"/>
    <p:sldId id="296" r:id="rId27"/>
    <p:sldId id="287" r:id="rId28"/>
    <p:sldId id="279" r:id="rId29"/>
    <p:sldId id="299" r:id="rId30"/>
    <p:sldId id="298" r:id="rId31"/>
    <p:sldId id="297" r:id="rId32"/>
    <p:sldId id="286" r:id="rId33"/>
    <p:sldId id="268" r:id="rId34"/>
    <p:sldId id="289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(LANGUAGE: URDU/SINDHI/PASHTO)</a:t>
            </a:r>
            <a:endParaRPr lang="en-US" dirty="0"/>
          </a:p>
        </c:rich>
      </c:tx>
      <c:layout>
        <c:manualLayout>
          <c:xMode val="edge"/>
          <c:yMode val="edge"/>
          <c:x val="0.13971496983929652"/>
          <c:y val="3.0769230769230792E-2"/>
        </c:manualLayout>
      </c:layout>
    </c:title>
    <c:plotArea>
      <c:layout>
        <c:manualLayout>
          <c:layoutTarget val="inner"/>
          <c:xMode val="edge"/>
          <c:yMode val="edge"/>
          <c:x val="0.16795448266335145"/>
          <c:y val="0.31004017767009917"/>
          <c:w val="0.78233791499746685"/>
          <c:h val="0.535981223500908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30.7</c:v>
                </c:pt>
                <c:pt idx="1">
                  <c:v>38</c:v>
                </c:pt>
                <c:pt idx="2">
                  <c:v>24.1</c:v>
                </c:pt>
                <c:pt idx="3">
                  <c:v>4.7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11.9</c:v>
                </c:pt>
                <c:pt idx="1">
                  <c:v>28.3</c:v>
                </c:pt>
                <c:pt idx="2">
                  <c:v>39.700000000000003</c:v>
                </c:pt>
                <c:pt idx="3">
                  <c:v>12.6</c:v>
                </c:pt>
                <c:pt idx="4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6.8</c:v>
                </c:pt>
                <c:pt idx="1">
                  <c:v>16.100000000000001</c:v>
                </c:pt>
                <c:pt idx="2">
                  <c:v>36.6</c:v>
                </c:pt>
                <c:pt idx="3">
                  <c:v>25.1</c:v>
                </c:pt>
                <c:pt idx="4">
                  <c:v>15.5</c:v>
                </c:pt>
              </c:numCache>
            </c:numRef>
          </c:val>
        </c:ser>
        <c:dLbls>
          <c:showVal val="1"/>
        </c:dLbls>
        <c:axId val="73333376"/>
        <c:axId val="74264960"/>
      </c:barChart>
      <c:catAx>
        <c:axId val="73333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264960"/>
        <c:crosses val="autoZero"/>
        <c:auto val="1"/>
        <c:lblAlgn val="ctr"/>
        <c:lblOffset val="100"/>
      </c:catAx>
      <c:valAx>
        <c:axId val="7426496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% Children</a:t>
                </a:r>
              </a:p>
            </c:rich>
          </c:tx>
          <c:layout>
            <c:manualLayout>
              <c:xMode val="edge"/>
              <c:yMode val="edge"/>
              <c:x val="3.5087719298245612E-2"/>
              <c:y val="0.41842822531798957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333337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1040555785789952"/>
          <c:y val="0.13839753684635586"/>
          <c:w val="0.58503683750057645"/>
          <c:h val="0.10214900060569351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(ENGLISH)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911632174296819"/>
          <c:y val="0.2579809910124875"/>
          <c:w val="0.8158099319443477"/>
          <c:h val="0.50059651634454783"/>
        </c:manualLayout>
      </c:layout>
      <c:barChart>
        <c:barDir val="col"/>
        <c:grouping val="clustered"/>
        <c:ser>
          <c:idx val="0"/>
          <c:order val="0"/>
          <c:tx>
            <c:strRef>
              <c:f>Sheet1!$A$11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Sheet1!$B$11:$F$11</c:f>
              <c:numCache>
                <c:formatCode>0</c:formatCode>
                <c:ptCount val="5"/>
                <c:pt idx="0">
                  <c:v>39.300000000000004</c:v>
                </c:pt>
                <c:pt idx="1">
                  <c:v>25.5</c:v>
                </c:pt>
                <c:pt idx="2">
                  <c:v>21.6</c:v>
                </c:pt>
                <c:pt idx="3">
                  <c:v>10.9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Sheet1!$B$12:$F$12</c:f>
              <c:numCache>
                <c:formatCode>0</c:formatCode>
                <c:ptCount val="5"/>
                <c:pt idx="0">
                  <c:v>20</c:v>
                </c:pt>
                <c:pt idx="1">
                  <c:v>23.1</c:v>
                </c:pt>
                <c:pt idx="2">
                  <c:v>27.6</c:v>
                </c:pt>
                <c:pt idx="3">
                  <c:v>22.1</c:v>
                </c:pt>
                <c:pt idx="4">
                  <c:v>7.2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Sheet1!$B$13:$F$13</c:f>
              <c:numCache>
                <c:formatCode>0</c:formatCode>
                <c:ptCount val="5"/>
                <c:pt idx="0">
                  <c:v>12.6</c:v>
                </c:pt>
                <c:pt idx="1">
                  <c:v>13.7</c:v>
                </c:pt>
                <c:pt idx="2">
                  <c:v>28.1</c:v>
                </c:pt>
                <c:pt idx="3">
                  <c:v>30.8</c:v>
                </c:pt>
                <c:pt idx="4">
                  <c:v>14.9</c:v>
                </c:pt>
              </c:numCache>
            </c:numRef>
          </c:val>
        </c:ser>
        <c:dLbls>
          <c:showVal val="1"/>
        </c:dLbls>
        <c:axId val="74300800"/>
        <c:axId val="74306688"/>
      </c:barChart>
      <c:catAx>
        <c:axId val="7430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306688"/>
        <c:crosses val="autoZero"/>
        <c:auto val="1"/>
        <c:lblAlgn val="ctr"/>
        <c:lblOffset val="100"/>
      </c:catAx>
      <c:valAx>
        <c:axId val="7430668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% Children</a:t>
                </a:r>
              </a:p>
            </c:rich>
          </c:tx>
          <c:layout>
            <c:manualLayout>
              <c:xMode val="edge"/>
              <c:yMode val="edge"/>
              <c:x val="4.1297935103244837E-2"/>
              <c:y val="0.38644834168456244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30080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0489292267670078"/>
          <c:y val="0.1059975741668655"/>
          <c:w val="0.59021415464659843"/>
          <c:h val="0.1006012884753042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(ARITHMETIC)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160843175853031"/>
          <c:y val="0.24593761356753499"/>
          <c:w val="0.8320225206224221"/>
          <c:h val="0.44686169997981073"/>
        </c:manualLayout>
      </c:layout>
      <c:barChart>
        <c:barDir val="col"/>
        <c:grouping val="clustered"/>
        <c:ser>
          <c:idx val="0"/>
          <c:order val="0"/>
          <c:tx>
            <c:strRef>
              <c:f>Sheet1!$A$24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Sheet1!$B$24:$F$24</c:f>
              <c:numCache>
                <c:formatCode>0</c:formatCode>
                <c:ptCount val="5"/>
                <c:pt idx="0">
                  <c:v>29.9</c:v>
                </c:pt>
                <c:pt idx="1">
                  <c:v>35.1</c:v>
                </c:pt>
                <c:pt idx="2">
                  <c:v>28.7</c:v>
                </c:pt>
                <c:pt idx="3">
                  <c:v>4.2</c:v>
                </c:pt>
                <c:pt idx="4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Sheet1!$B$25:$F$25</c:f>
              <c:numCache>
                <c:formatCode>0</c:formatCode>
                <c:ptCount val="5"/>
                <c:pt idx="0">
                  <c:v>11.5</c:v>
                </c:pt>
                <c:pt idx="1">
                  <c:v>24.1</c:v>
                </c:pt>
                <c:pt idx="2">
                  <c:v>45</c:v>
                </c:pt>
                <c:pt idx="3">
                  <c:v>13.9</c:v>
                </c:pt>
                <c:pt idx="4">
                  <c:v>5.4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Sheet1!$B$26:$F$26</c:f>
              <c:numCache>
                <c:formatCode>0</c:formatCode>
                <c:ptCount val="5"/>
                <c:pt idx="0">
                  <c:v>6.6</c:v>
                </c:pt>
                <c:pt idx="1">
                  <c:v>13.2</c:v>
                </c:pt>
                <c:pt idx="2">
                  <c:v>41.1</c:v>
                </c:pt>
                <c:pt idx="3">
                  <c:v>27.4</c:v>
                </c:pt>
                <c:pt idx="4">
                  <c:v>11.8</c:v>
                </c:pt>
              </c:numCache>
            </c:numRef>
          </c:val>
        </c:ser>
        <c:dLbls>
          <c:showVal val="1"/>
        </c:dLbls>
        <c:axId val="74363264"/>
        <c:axId val="74364800"/>
      </c:barChart>
      <c:catAx>
        <c:axId val="7436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364800"/>
        <c:crosses val="autoZero"/>
        <c:auto val="1"/>
        <c:lblAlgn val="ctr"/>
        <c:lblOffset val="100"/>
      </c:catAx>
      <c:valAx>
        <c:axId val="7436480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% Children</a:t>
                </a:r>
              </a:p>
            </c:rich>
          </c:tx>
          <c:layout>
            <c:manualLayout>
              <c:xMode val="edge"/>
              <c:yMode val="edge"/>
              <c:x val="2.7693452380952398E-2"/>
              <c:y val="0.38644538663436317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363264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61316-5486-4B0B-BFCB-3858B76FA9B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F91958-58E3-47AC-8BA8-4CC3CC4C3427}">
      <dgm:prSet phldrT="[Text]"/>
      <dgm:spPr/>
      <dgm:t>
        <a:bodyPr/>
        <a:lstStyle/>
        <a:p>
          <a:r>
            <a:rPr lang="en-US" dirty="0" smtClean="0"/>
            <a:t>Poor levels of learning (at lower grades)</a:t>
          </a:r>
        </a:p>
        <a:p>
          <a:r>
            <a:rPr lang="en-US" dirty="0" smtClean="0"/>
            <a:t>of primary school resulting in millions of</a:t>
          </a:r>
        </a:p>
        <a:p>
          <a:r>
            <a:rPr lang="en-US" dirty="0" smtClean="0"/>
            <a:t>children leaving education before acquiring</a:t>
          </a:r>
        </a:p>
        <a:p>
          <a:r>
            <a:rPr lang="en-US" dirty="0" smtClean="0"/>
            <a:t>basic skills.</a:t>
          </a:r>
          <a:endParaRPr lang="en-US" dirty="0"/>
        </a:p>
      </dgm:t>
    </dgm:pt>
    <dgm:pt modelId="{725248F2-B848-4425-8FF0-A926D43DA41B}" type="parTrans" cxnId="{5C344566-2B2F-4800-9C6F-216AAD406DC1}">
      <dgm:prSet/>
      <dgm:spPr/>
      <dgm:t>
        <a:bodyPr/>
        <a:lstStyle/>
        <a:p>
          <a:endParaRPr lang="en-US"/>
        </a:p>
      </dgm:t>
    </dgm:pt>
    <dgm:pt modelId="{078530A7-0CFA-4DCC-9176-87E1B52F78B6}" type="sibTrans" cxnId="{5C344566-2B2F-4800-9C6F-216AAD406DC1}">
      <dgm:prSet/>
      <dgm:spPr/>
      <dgm:t>
        <a:bodyPr/>
        <a:lstStyle/>
        <a:p>
          <a:endParaRPr lang="en-US"/>
        </a:p>
      </dgm:t>
    </dgm:pt>
    <dgm:pt modelId="{CFCE9BBE-BFDB-4372-9128-83CB41F28617}">
      <dgm:prSet phldrT="[Text]"/>
      <dgm:spPr/>
      <dgm:t>
        <a:bodyPr/>
        <a:lstStyle/>
        <a:p>
          <a:r>
            <a:rPr lang="en-US" dirty="0" smtClean="0"/>
            <a:t>The linguistic, cognitive and social skills</a:t>
          </a:r>
        </a:p>
        <a:p>
          <a:r>
            <a:rPr lang="en-US" dirty="0" smtClean="0"/>
            <a:t>that children develop in early childhood</a:t>
          </a:r>
        </a:p>
        <a:p>
          <a:r>
            <a:rPr lang="en-US" dirty="0" smtClean="0"/>
            <a:t>are the foundations for lifelong learning. </a:t>
          </a:r>
          <a:endParaRPr lang="en-US" dirty="0"/>
        </a:p>
      </dgm:t>
    </dgm:pt>
    <dgm:pt modelId="{799B3DF6-9EE4-4BE3-960C-8CA60075EBA9}" type="parTrans" cxnId="{745A8A9E-A221-47D1-B83E-D7DC4F843530}">
      <dgm:prSet/>
      <dgm:spPr/>
      <dgm:t>
        <a:bodyPr/>
        <a:lstStyle/>
        <a:p>
          <a:endParaRPr lang="en-US"/>
        </a:p>
      </dgm:t>
    </dgm:pt>
    <dgm:pt modelId="{FE1FE5E5-B980-4034-B0A9-C5942F718059}" type="sibTrans" cxnId="{745A8A9E-A221-47D1-B83E-D7DC4F843530}">
      <dgm:prSet/>
      <dgm:spPr/>
      <dgm:t>
        <a:bodyPr/>
        <a:lstStyle/>
        <a:p>
          <a:endParaRPr lang="en-US"/>
        </a:p>
      </dgm:t>
    </dgm:pt>
    <dgm:pt modelId="{3004C809-5C2F-4B1F-8A67-AE1ABE7A9010}">
      <dgm:prSet phldrT="[Text]"/>
      <dgm:spPr/>
      <dgm:t>
        <a:bodyPr/>
        <a:lstStyle/>
        <a:p>
          <a:r>
            <a:rPr lang="en-US" dirty="0" smtClean="0"/>
            <a:t>Studies from many countries, including Chile, India and</a:t>
          </a:r>
        </a:p>
        <a:p>
          <a:r>
            <a:rPr lang="en-US" dirty="0" smtClean="0"/>
            <a:t>Madagascar, show the contribution of pre-school to</a:t>
          </a:r>
        </a:p>
        <a:p>
          <a:r>
            <a:rPr lang="en-US" dirty="0" smtClean="0"/>
            <a:t>overall cognitive abilities.</a:t>
          </a:r>
          <a:endParaRPr lang="en-US" dirty="0"/>
        </a:p>
      </dgm:t>
    </dgm:pt>
    <dgm:pt modelId="{253592D1-6CF2-4FB2-A5DF-9D2EF936301F}" type="parTrans" cxnId="{8E0C7807-16BA-4A45-A3EA-88C79C742213}">
      <dgm:prSet/>
      <dgm:spPr/>
      <dgm:t>
        <a:bodyPr/>
        <a:lstStyle/>
        <a:p>
          <a:endParaRPr lang="en-US"/>
        </a:p>
      </dgm:t>
    </dgm:pt>
    <dgm:pt modelId="{09C42F80-6D37-466F-8694-3A5D026560FA}" type="sibTrans" cxnId="{8E0C7807-16BA-4A45-A3EA-88C79C742213}">
      <dgm:prSet/>
      <dgm:spPr/>
      <dgm:t>
        <a:bodyPr/>
        <a:lstStyle/>
        <a:p>
          <a:endParaRPr lang="en-US"/>
        </a:p>
      </dgm:t>
    </dgm:pt>
    <dgm:pt modelId="{145D4451-E0AF-476D-9C5A-90D5627B82B6}" type="pres">
      <dgm:prSet presAssocID="{D5C61316-5486-4B0B-BFCB-3858B76FA9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D4402-F2ED-4495-8806-6921E853F17F}" type="pres">
      <dgm:prSet presAssocID="{28F91958-58E3-47AC-8BA8-4CC3CC4C34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80E27-9BB7-4C52-AD83-1CDA88482BDF}" type="pres">
      <dgm:prSet presAssocID="{078530A7-0CFA-4DCC-9176-87E1B52F78B6}" presName="sibTrans" presStyleCnt="0"/>
      <dgm:spPr/>
    </dgm:pt>
    <dgm:pt modelId="{C874BD93-D73D-43C9-A911-29F1F7F271AD}" type="pres">
      <dgm:prSet presAssocID="{CFCE9BBE-BFDB-4372-9128-83CB41F286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2DDB4-B1E5-4767-A19C-0D290F7F7C6D}" type="pres">
      <dgm:prSet presAssocID="{FE1FE5E5-B980-4034-B0A9-C5942F718059}" presName="sibTrans" presStyleCnt="0"/>
      <dgm:spPr/>
    </dgm:pt>
    <dgm:pt modelId="{A7B803F4-8EEC-493C-9651-FA0D27EB57DE}" type="pres">
      <dgm:prSet presAssocID="{3004C809-5C2F-4B1F-8A67-AE1ABE7A9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A8A9E-A221-47D1-B83E-D7DC4F843530}" srcId="{D5C61316-5486-4B0B-BFCB-3858B76FA9B2}" destId="{CFCE9BBE-BFDB-4372-9128-83CB41F28617}" srcOrd="1" destOrd="0" parTransId="{799B3DF6-9EE4-4BE3-960C-8CA60075EBA9}" sibTransId="{FE1FE5E5-B980-4034-B0A9-C5942F718059}"/>
    <dgm:cxn modelId="{8E0C7807-16BA-4A45-A3EA-88C79C742213}" srcId="{D5C61316-5486-4B0B-BFCB-3858B76FA9B2}" destId="{3004C809-5C2F-4B1F-8A67-AE1ABE7A9010}" srcOrd="2" destOrd="0" parTransId="{253592D1-6CF2-4FB2-A5DF-9D2EF936301F}" sibTransId="{09C42F80-6D37-466F-8694-3A5D026560FA}"/>
    <dgm:cxn modelId="{AEE3F1CD-93D5-457E-B8EF-DD3E54F0422C}" type="presOf" srcId="{CFCE9BBE-BFDB-4372-9128-83CB41F28617}" destId="{C874BD93-D73D-43C9-A911-29F1F7F271AD}" srcOrd="0" destOrd="0" presId="urn:microsoft.com/office/officeart/2005/8/layout/hList6"/>
    <dgm:cxn modelId="{AC5219A6-A902-4517-A291-E07FB75725C0}" type="presOf" srcId="{28F91958-58E3-47AC-8BA8-4CC3CC4C3427}" destId="{9FBD4402-F2ED-4495-8806-6921E853F17F}" srcOrd="0" destOrd="0" presId="urn:microsoft.com/office/officeart/2005/8/layout/hList6"/>
    <dgm:cxn modelId="{1477CDC8-0B47-41E1-8FC9-003394DE7D1D}" type="presOf" srcId="{3004C809-5C2F-4B1F-8A67-AE1ABE7A9010}" destId="{A7B803F4-8EEC-493C-9651-FA0D27EB57DE}" srcOrd="0" destOrd="0" presId="urn:microsoft.com/office/officeart/2005/8/layout/hList6"/>
    <dgm:cxn modelId="{FC6EFA8F-2CAA-4012-A6EE-A6DE61379C21}" type="presOf" srcId="{D5C61316-5486-4B0B-BFCB-3858B76FA9B2}" destId="{145D4451-E0AF-476D-9C5A-90D5627B82B6}" srcOrd="0" destOrd="0" presId="urn:microsoft.com/office/officeart/2005/8/layout/hList6"/>
    <dgm:cxn modelId="{5C344566-2B2F-4800-9C6F-216AAD406DC1}" srcId="{D5C61316-5486-4B0B-BFCB-3858B76FA9B2}" destId="{28F91958-58E3-47AC-8BA8-4CC3CC4C3427}" srcOrd="0" destOrd="0" parTransId="{725248F2-B848-4425-8FF0-A926D43DA41B}" sibTransId="{078530A7-0CFA-4DCC-9176-87E1B52F78B6}"/>
    <dgm:cxn modelId="{2C9B742E-E642-4DAE-B97F-2DBFBF4B16E6}" type="presParOf" srcId="{145D4451-E0AF-476D-9C5A-90D5627B82B6}" destId="{9FBD4402-F2ED-4495-8806-6921E853F17F}" srcOrd="0" destOrd="0" presId="urn:microsoft.com/office/officeart/2005/8/layout/hList6"/>
    <dgm:cxn modelId="{93D8B4F0-79AD-4265-AB47-481307D07E91}" type="presParOf" srcId="{145D4451-E0AF-476D-9C5A-90D5627B82B6}" destId="{98F80E27-9BB7-4C52-AD83-1CDA88482BDF}" srcOrd="1" destOrd="0" presId="urn:microsoft.com/office/officeart/2005/8/layout/hList6"/>
    <dgm:cxn modelId="{E3885EBC-23F7-42F6-8B90-2936AB24ECFF}" type="presParOf" srcId="{145D4451-E0AF-476D-9C5A-90D5627B82B6}" destId="{C874BD93-D73D-43C9-A911-29F1F7F271AD}" srcOrd="2" destOrd="0" presId="urn:microsoft.com/office/officeart/2005/8/layout/hList6"/>
    <dgm:cxn modelId="{6D1701FC-0D7B-4CA1-9211-196A09AAEAD0}" type="presParOf" srcId="{145D4451-E0AF-476D-9C5A-90D5627B82B6}" destId="{0AB2DDB4-B1E5-4767-A19C-0D290F7F7C6D}" srcOrd="3" destOrd="0" presId="urn:microsoft.com/office/officeart/2005/8/layout/hList6"/>
    <dgm:cxn modelId="{C9A02BC5-8172-4925-8E73-677CDA55A277}" type="presParOf" srcId="{145D4451-E0AF-476D-9C5A-90D5627B82B6}" destId="{A7B803F4-8EEC-493C-9651-FA0D27EB57D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0345D-1A45-4813-9ABB-B2FE1500E67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6AD24-1246-43CA-99A1-505FDEE65F2F}">
      <dgm:prSet phldrT="[Text]"/>
      <dgm:spPr/>
      <dgm:t>
        <a:bodyPr/>
        <a:lstStyle/>
        <a:p>
          <a:r>
            <a:rPr lang="en-US" dirty="0" smtClean="0"/>
            <a:t>At least one year pre-primary education to be provided by the State. </a:t>
          </a:r>
          <a:endParaRPr lang="en-US" dirty="0"/>
        </a:p>
      </dgm:t>
    </dgm:pt>
    <dgm:pt modelId="{FCCEA5D8-B51F-49C5-94A5-BC0B8C19754C}" type="parTrans" cxnId="{1A89266D-06E7-4882-90E0-8596C8B11648}">
      <dgm:prSet/>
      <dgm:spPr/>
      <dgm:t>
        <a:bodyPr/>
        <a:lstStyle/>
        <a:p>
          <a:endParaRPr lang="en-US"/>
        </a:p>
      </dgm:t>
    </dgm:pt>
    <dgm:pt modelId="{0CFCF261-3398-4E4C-B2E7-5CE7B5C7A522}" type="sibTrans" cxnId="{1A89266D-06E7-4882-90E0-8596C8B11648}">
      <dgm:prSet/>
      <dgm:spPr/>
      <dgm:t>
        <a:bodyPr/>
        <a:lstStyle/>
        <a:p>
          <a:endParaRPr lang="en-US"/>
        </a:p>
      </dgm:t>
    </dgm:pt>
    <dgm:pt modelId="{F9657360-5515-4DBA-86A4-067E34AA7F70}">
      <dgm:prSet phldrT="[Text]"/>
      <dgm:spPr/>
      <dgm:t>
        <a:bodyPr/>
        <a:lstStyle/>
        <a:p>
          <a:r>
            <a:rPr lang="en-US" dirty="0" smtClean="0"/>
            <a:t>Universal access to </a:t>
          </a:r>
          <a:r>
            <a:rPr lang="en-US" dirty="0" err="1" smtClean="0"/>
            <a:t>ECE</a:t>
          </a:r>
          <a:r>
            <a:rPr lang="en-US" dirty="0" smtClean="0"/>
            <a:t> shall be ensured within the next ten years. </a:t>
          </a:r>
          <a:endParaRPr lang="en-US" dirty="0"/>
        </a:p>
      </dgm:t>
    </dgm:pt>
    <dgm:pt modelId="{3CB60181-C6A6-41C7-94D3-C84ECAF8D83B}" type="parTrans" cxnId="{9CF8BAE4-2D14-4335-8F1B-999087EF5601}">
      <dgm:prSet/>
      <dgm:spPr/>
      <dgm:t>
        <a:bodyPr/>
        <a:lstStyle/>
        <a:p>
          <a:endParaRPr lang="en-US"/>
        </a:p>
      </dgm:t>
    </dgm:pt>
    <dgm:pt modelId="{339FC05C-3D42-4DD6-BE96-98563916E1ED}" type="sibTrans" cxnId="{9CF8BAE4-2D14-4335-8F1B-999087EF5601}">
      <dgm:prSet/>
      <dgm:spPr/>
      <dgm:t>
        <a:bodyPr/>
        <a:lstStyle/>
        <a:p>
          <a:endParaRPr lang="en-US"/>
        </a:p>
      </dgm:t>
    </dgm:pt>
    <dgm:pt modelId="{3520FD28-3C3A-4779-AB6D-0F29B945611C}">
      <dgm:prSet phldrT="[Text]"/>
      <dgm:spPr/>
      <dgm:t>
        <a:bodyPr/>
        <a:lstStyle/>
        <a:p>
          <a:r>
            <a:rPr lang="en-US" dirty="0" smtClean="0"/>
            <a:t>Provision of financial and food support to children who drop out because of poverty at </a:t>
          </a:r>
          <a:r>
            <a:rPr lang="en-US" dirty="0" err="1" smtClean="0"/>
            <a:t>ECE</a:t>
          </a:r>
          <a:endParaRPr lang="en-US" dirty="0"/>
        </a:p>
      </dgm:t>
    </dgm:pt>
    <dgm:pt modelId="{FE0C3A52-15EC-4325-A452-1D309565A240}" type="parTrans" cxnId="{5D4C32B3-236A-4E69-8A55-759947E241E0}">
      <dgm:prSet/>
      <dgm:spPr/>
      <dgm:t>
        <a:bodyPr/>
        <a:lstStyle/>
        <a:p>
          <a:endParaRPr lang="en-US"/>
        </a:p>
      </dgm:t>
    </dgm:pt>
    <dgm:pt modelId="{62B82CE9-1A65-4EB8-B0F1-D65C00DA440F}" type="sibTrans" cxnId="{5D4C32B3-236A-4E69-8A55-759947E241E0}">
      <dgm:prSet/>
      <dgm:spPr/>
      <dgm:t>
        <a:bodyPr/>
        <a:lstStyle/>
        <a:p>
          <a:endParaRPr lang="en-US"/>
        </a:p>
      </dgm:t>
    </dgm:pt>
    <dgm:pt modelId="{9CB875AF-87DB-4BF2-B3C6-362B26C16E66}">
      <dgm:prSet phldrT="[Text]"/>
      <dgm:spPr/>
      <dgm:t>
        <a:bodyPr/>
        <a:lstStyle/>
        <a:p>
          <a:r>
            <a:rPr lang="en-US" dirty="0" smtClean="0"/>
            <a:t>Two year pre-service training to </a:t>
          </a:r>
          <a:r>
            <a:rPr lang="en-US" dirty="0" err="1" smtClean="0"/>
            <a:t>ECE</a:t>
          </a:r>
          <a:r>
            <a:rPr lang="en-US" dirty="0" smtClean="0"/>
            <a:t> teachers.</a:t>
          </a:r>
          <a:endParaRPr lang="en-US" dirty="0"/>
        </a:p>
      </dgm:t>
    </dgm:pt>
    <dgm:pt modelId="{DD098D55-8936-4690-8550-A13917E0A092}" type="parTrans" cxnId="{86AF4C8D-4B8A-489B-A287-AF1D946D125F}">
      <dgm:prSet/>
      <dgm:spPr/>
      <dgm:t>
        <a:bodyPr/>
        <a:lstStyle/>
        <a:p>
          <a:endParaRPr lang="en-US"/>
        </a:p>
      </dgm:t>
    </dgm:pt>
    <dgm:pt modelId="{1298E31A-5D0D-4B79-8D68-3C88F92F6C00}" type="sibTrans" cxnId="{86AF4C8D-4B8A-489B-A287-AF1D946D125F}">
      <dgm:prSet/>
      <dgm:spPr/>
      <dgm:t>
        <a:bodyPr/>
        <a:lstStyle/>
        <a:p>
          <a:endParaRPr lang="en-US"/>
        </a:p>
      </dgm:t>
    </dgm:pt>
    <dgm:pt modelId="{68C87AD9-1141-41E4-BC32-ABA1786802A4}">
      <dgm:prSet phldrT="[Text]"/>
      <dgm:spPr/>
      <dgm:t>
        <a:bodyPr/>
        <a:lstStyle/>
        <a:p>
          <a:r>
            <a:rPr lang="en-US" dirty="0" smtClean="0"/>
            <a:t>Recognition and strengthening of </a:t>
          </a:r>
          <a:r>
            <a:rPr lang="en-US" dirty="0" err="1" smtClean="0"/>
            <a:t>Katchi</a:t>
          </a:r>
          <a:r>
            <a:rPr lang="en-US" dirty="0" smtClean="0"/>
            <a:t> class as part of formal system.</a:t>
          </a:r>
          <a:endParaRPr lang="en-US" dirty="0"/>
        </a:p>
      </dgm:t>
    </dgm:pt>
    <dgm:pt modelId="{D52460E9-F706-45D1-BBA5-8AF306CB4B0D}" type="sibTrans" cxnId="{71485F2F-22A0-4B03-BFBC-4FB1C06BB6FF}">
      <dgm:prSet/>
      <dgm:spPr/>
      <dgm:t>
        <a:bodyPr/>
        <a:lstStyle/>
        <a:p>
          <a:endParaRPr lang="en-US"/>
        </a:p>
      </dgm:t>
    </dgm:pt>
    <dgm:pt modelId="{3868EC7E-2912-4A25-A81F-6982203AA236}" type="parTrans" cxnId="{71485F2F-22A0-4B03-BFBC-4FB1C06BB6FF}">
      <dgm:prSet/>
      <dgm:spPr/>
      <dgm:t>
        <a:bodyPr/>
        <a:lstStyle/>
        <a:p>
          <a:endParaRPr lang="en-US"/>
        </a:p>
      </dgm:t>
    </dgm:pt>
    <dgm:pt modelId="{6A139F89-74EB-4F25-9EF7-12BD1197E827}" type="pres">
      <dgm:prSet presAssocID="{3950345D-1A45-4813-9ABB-B2FE1500E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89875-2365-4A2C-AE1C-02E8B7346634}" type="pres">
      <dgm:prSet presAssocID="{9CB875AF-87DB-4BF2-B3C6-362B26C16E66}" presName="boxAndChildren" presStyleCnt="0"/>
      <dgm:spPr/>
    </dgm:pt>
    <dgm:pt modelId="{22B26619-DD49-48AE-9C43-9A8609F1A5FE}" type="pres">
      <dgm:prSet presAssocID="{9CB875AF-87DB-4BF2-B3C6-362B26C16E66}" presName="parentTextBox" presStyleLbl="node1" presStyleIdx="0" presStyleCnt="3" custScaleY="54917"/>
      <dgm:spPr/>
      <dgm:t>
        <a:bodyPr/>
        <a:lstStyle/>
        <a:p>
          <a:endParaRPr lang="en-US"/>
        </a:p>
      </dgm:t>
    </dgm:pt>
    <dgm:pt modelId="{DF30F6E7-552E-4E17-8E1F-0F00058F0041}" type="pres">
      <dgm:prSet presAssocID="{339FC05C-3D42-4DD6-BE96-98563916E1ED}" presName="sp" presStyleCnt="0"/>
      <dgm:spPr/>
    </dgm:pt>
    <dgm:pt modelId="{FAD7123B-EF35-4A0A-9B98-BD5E62D2E98C}" type="pres">
      <dgm:prSet presAssocID="{F9657360-5515-4DBA-86A4-067E34AA7F70}" presName="arrowAndChildren" presStyleCnt="0"/>
      <dgm:spPr/>
    </dgm:pt>
    <dgm:pt modelId="{AE173DEA-D9F9-4FBB-92DC-66EB5314C4E8}" type="pres">
      <dgm:prSet presAssocID="{F9657360-5515-4DBA-86A4-067E34AA7F7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AE67660-B9CD-438C-9C6F-4738CE6098E2}" type="pres">
      <dgm:prSet presAssocID="{F9657360-5515-4DBA-86A4-067E34AA7F70}" presName="arrow" presStyleLbl="node1" presStyleIdx="1" presStyleCnt="3"/>
      <dgm:spPr/>
      <dgm:t>
        <a:bodyPr/>
        <a:lstStyle/>
        <a:p>
          <a:endParaRPr lang="en-US"/>
        </a:p>
      </dgm:t>
    </dgm:pt>
    <dgm:pt modelId="{B853A17B-D538-4369-BD0A-EEF104AAE27D}" type="pres">
      <dgm:prSet presAssocID="{F9657360-5515-4DBA-86A4-067E34AA7F70}" presName="descendantArrow" presStyleCnt="0"/>
      <dgm:spPr/>
    </dgm:pt>
    <dgm:pt modelId="{EC7AA536-5C66-41F1-ABC4-C27C436AA4A7}" type="pres">
      <dgm:prSet presAssocID="{3520FD28-3C3A-4779-AB6D-0F29B945611C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8AD6-82B0-49DF-AE1C-E055CD2FCCD7}" type="pres">
      <dgm:prSet presAssocID="{D52460E9-F706-45D1-BBA5-8AF306CB4B0D}" presName="sp" presStyleCnt="0"/>
      <dgm:spPr/>
    </dgm:pt>
    <dgm:pt modelId="{79C07B5C-AC5F-4F7A-AAFF-0BE53DE0FC58}" type="pres">
      <dgm:prSet presAssocID="{68C87AD9-1141-41E4-BC32-ABA1786802A4}" presName="arrowAndChildren" presStyleCnt="0"/>
      <dgm:spPr/>
    </dgm:pt>
    <dgm:pt modelId="{6B0A3963-6F69-4618-9075-72306AFF9E82}" type="pres">
      <dgm:prSet presAssocID="{68C87AD9-1141-41E4-BC32-ABA1786802A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8842D67-6198-4640-8B37-39AE8B657217}" type="pres">
      <dgm:prSet presAssocID="{68C87AD9-1141-41E4-BC32-ABA1786802A4}" presName="arrow" presStyleLbl="node1" presStyleIdx="2" presStyleCnt="3"/>
      <dgm:spPr/>
      <dgm:t>
        <a:bodyPr/>
        <a:lstStyle/>
        <a:p>
          <a:endParaRPr lang="en-US"/>
        </a:p>
      </dgm:t>
    </dgm:pt>
    <dgm:pt modelId="{FA987CBD-1F4F-4B88-AB39-3607B76D6DF3}" type="pres">
      <dgm:prSet presAssocID="{68C87AD9-1141-41E4-BC32-ABA1786802A4}" presName="descendantArrow" presStyleCnt="0"/>
      <dgm:spPr/>
    </dgm:pt>
    <dgm:pt modelId="{C8410DF9-F731-4E28-ACE7-C842B5A9805A}" type="pres">
      <dgm:prSet presAssocID="{4BB6AD24-1246-43CA-99A1-505FDEE65F2F}" presName="childTextArrow" presStyleLbl="fgAccFollowNode1" presStyleIdx="1" presStyleCnt="2" custScaleX="384962" custScaleY="100389" custLinFactNeighborX="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DDECD-471D-46D0-9836-077D4A122305}" type="presOf" srcId="{68C87AD9-1141-41E4-BC32-ABA1786802A4}" destId="{6B0A3963-6F69-4618-9075-72306AFF9E82}" srcOrd="0" destOrd="0" presId="urn:microsoft.com/office/officeart/2005/8/layout/process4"/>
    <dgm:cxn modelId="{67D50F72-B9ED-43F9-8968-5F074FC43DD9}" type="presOf" srcId="{3950345D-1A45-4813-9ABB-B2FE1500E670}" destId="{6A139F89-74EB-4F25-9EF7-12BD1197E827}" srcOrd="0" destOrd="0" presId="urn:microsoft.com/office/officeart/2005/8/layout/process4"/>
    <dgm:cxn modelId="{5D4C32B3-236A-4E69-8A55-759947E241E0}" srcId="{F9657360-5515-4DBA-86A4-067E34AA7F70}" destId="{3520FD28-3C3A-4779-AB6D-0F29B945611C}" srcOrd="0" destOrd="0" parTransId="{FE0C3A52-15EC-4325-A452-1D309565A240}" sibTransId="{62B82CE9-1A65-4EB8-B0F1-D65C00DA440F}"/>
    <dgm:cxn modelId="{71485F2F-22A0-4B03-BFBC-4FB1C06BB6FF}" srcId="{3950345D-1A45-4813-9ABB-B2FE1500E670}" destId="{68C87AD9-1141-41E4-BC32-ABA1786802A4}" srcOrd="0" destOrd="0" parTransId="{3868EC7E-2912-4A25-A81F-6982203AA236}" sibTransId="{D52460E9-F706-45D1-BBA5-8AF306CB4B0D}"/>
    <dgm:cxn modelId="{9CF8BAE4-2D14-4335-8F1B-999087EF5601}" srcId="{3950345D-1A45-4813-9ABB-B2FE1500E670}" destId="{F9657360-5515-4DBA-86A4-067E34AA7F70}" srcOrd="1" destOrd="0" parTransId="{3CB60181-C6A6-41C7-94D3-C84ECAF8D83B}" sibTransId="{339FC05C-3D42-4DD6-BE96-98563916E1ED}"/>
    <dgm:cxn modelId="{0D506D26-39BA-4336-BF78-59E66508B6E3}" type="presOf" srcId="{68C87AD9-1141-41E4-BC32-ABA1786802A4}" destId="{B8842D67-6198-4640-8B37-39AE8B657217}" srcOrd="1" destOrd="0" presId="urn:microsoft.com/office/officeart/2005/8/layout/process4"/>
    <dgm:cxn modelId="{FF8464F0-D08C-4CC7-AED4-A51063F4FEE4}" type="presOf" srcId="{9CB875AF-87DB-4BF2-B3C6-362B26C16E66}" destId="{22B26619-DD49-48AE-9C43-9A8609F1A5FE}" srcOrd="0" destOrd="0" presId="urn:microsoft.com/office/officeart/2005/8/layout/process4"/>
    <dgm:cxn modelId="{55174FF0-A4A0-4219-8103-2EFAC9AD6B18}" type="presOf" srcId="{F9657360-5515-4DBA-86A4-067E34AA7F70}" destId="{AE173DEA-D9F9-4FBB-92DC-66EB5314C4E8}" srcOrd="0" destOrd="0" presId="urn:microsoft.com/office/officeart/2005/8/layout/process4"/>
    <dgm:cxn modelId="{11C4407F-9C33-46CE-B34C-9E884B9BE29C}" type="presOf" srcId="{4BB6AD24-1246-43CA-99A1-505FDEE65F2F}" destId="{C8410DF9-F731-4E28-ACE7-C842B5A9805A}" srcOrd="0" destOrd="0" presId="urn:microsoft.com/office/officeart/2005/8/layout/process4"/>
    <dgm:cxn modelId="{D1A243BA-155D-4717-8FC0-E8774320E6DC}" type="presOf" srcId="{F9657360-5515-4DBA-86A4-067E34AA7F70}" destId="{0AE67660-B9CD-438C-9C6F-4738CE6098E2}" srcOrd="1" destOrd="0" presId="urn:microsoft.com/office/officeart/2005/8/layout/process4"/>
    <dgm:cxn modelId="{1A89266D-06E7-4882-90E0-8596C8B11648}" srcId="{68C87AD9-1141-41E4-BC32-ABA1786802A4}" destId="{4BB6AD24-1246-43CA-99A1-505FDEE65F2F}" srcOrd="0" destOrd="0" parTransId="{FCCEA5D8-B51F-49C5-94A5-BC0B8C19754C}" sibTransId="{0CFCF261-3398-4E4C-B2E7-5CE7B5C7A522}"/>
    <dgm:cxn modelId="{86AF4C8D-4B8A-489B-A287-AF1D946D125F}" srcId="{3950345D-1A45-4813-9ABB-B2FE1500E670}" destId="{9CB875AF-87DB-4BF2-B3C6-362B26C16E66}" srcOrd="2" destOrd="0" parTransId="{DD098D55-8936-4690-8550-A13917E0A092}" sibTransId="{1298E31A-5D0D-4B79-8D68-3C88F92F6C00}"/>
    <dgm:cxn modelId="{8B491664-7DFF-481D-A37C-83C3CD99A8FF}" type="presOf" srcId="{3520FD28-3C3A-4779-AB6D-0F29B945611C}" destId="{EC7AA536-5C66-41F1-ABC4-C27C436AA4A7}" srcOrd="0" destOrd="0" presId="urn:microsoft.com/office/officeart/2005/8/layout/process4"/>
    <dgm:cxn modelId="{373EDE60-5447-494D-96BB-D4FBC3EDCBD7}" type="presParOf" srcId="{6A139F89-74EB-4F25-9EF7-12BD1197E827}" destId="{2AE89875-2365-4A2C-AE1C-02E8B7346634}" srcOrd="0" destOrd="0" presId="urn:microsoft.com/office/officeart/2005/8/layout/process4"/>
    <dgm:cxn modelId="{217C56CD-7B38-4433-B336-C0D6EA1F8381}" type="presParOf" srcId="{2AE89875-2365-4A2C-AE1C-02E8B7346634}" destId="{22B26619-DD49-48AE-9C43-9A8609F1A5FE}" srcOrd="0" destOrd="0" presId="urn:microsoft.com/office/officeart/2005/8/layout/process4"/>
    <dgm:cxn modelId="{D0DAA391-0038-441B-8A0E-CD7ABEB4B2AE}" type="presParOf" srcId="{6A139F89-74EB-4F25-9EF7-12BD1197E827}" destId="{DF30F6E7-552E-4E17-8E1F-0F00058F0041}" srcOrd="1" destOrd="0" presId="urn:microsoft.com/office/officeart/2005/8/layout/process4"/>
    <dgm:cxn modelId="{F7279DFD-E132-4BD5-B0E9-26F7ECC49859}" type="presParOf" srcId="{6A139F89-74EB-4F25-9EF7-12BD1197E827}" destId="{FAD7123B-EF35-4A0A-9B98-BD5E62D2E98C}" srcOrd="2" destOrd="0" presId="urn:microsoft.com/office/officeart/2005/8/layout/process4"/>
    <dgm:cxn modelId="{3D67B8CB-5A94-4C46-AA88-07008681927D}" type="presParOf" srcId="{FAD7123B-EF35-4A0A-9B98-BD5E62D2E98C}" destId="{AE173DEA-D9F9-4FBB-92DC-66EB5314C4E8}" srcOrd="0" destOrd="0" presId="urn:microsoft.com/office/officeart/2005/8/layout/process4"/>
    <dgm:cxn modelId="{7D94CDD2-2ABB-4923-A692-E030B34B2205}" type="presParOf" srcId="{FAD7123B-EF35-4A0A-9B98-BD5E62D2E98C}" destId="{0AE67660-B9CD-438C-9C6F-4738CE6098E2}" srcOrd="1" destOrd="0" presId="urn:microsoft.com/office/officeart/2005/8/layout/process4"/>
    <dgm:cxn modelId="{0D5D08E0-AA7A-4C4E-BCF4-EC417CB59E4F}" type="presParOf" srcId="{FAD7123B-EF35-4A0A-9B98-BD5E62D2E98C}" destId="{B853A17B-D538-4369-BD0A-EEF104AAE27D}" srcOrd="2" destOrd="0" presId="urn:microsoft.com/office/officeart/2005/8/layout/process4"/>
    <dgm:cxn modelId="{9E20FE9B-E927-4461-83AC-4930D4BF8198}" type="presParOf" srcId="{B853A17B-D538-4369-BD0A-EEF104AAE27D}" destId="{EC7AA536-5C66-41F1-ABC4-C27C436AA4A7}" srcOrd="0" destOrd="0" presId="urn:microsoft.com/office/officeart/2005/8/layout/process4"/>
    <dgm:cxn modelId="{A22F3E1F-EE41-4047-90ED-24031503CE97}" type="presParOf" srcId="{6A139F89-74EB-4F25-9EF7-12BD1197E827}" destId="{46738AD6-82B0-49DF-AE1C-E055CD2FCCD7}" srcOrd="3" destOrd="0" presId="urn:microsoft.com/office/officeart/2005/8/layout/process4"/>
    <dgm:cxn modelId="{B975451B-C88A-4884-8921-CF23B9A628DB}" type="presParOf" srcId="{6A139F89-74EB-4F25-9EF7-12BD1197E827}" destId="{79C07B5C-AC5F-4F7A-AAFF-0BE53DE0FC58}" srcOrd="4" destOrd="0" presId="urn:microsoft.com/office/officeart/2005/8/layout/process4"/>
    <dgm:cxn modelId="{E6415120-34FD-4BE6-AA1B-8FE4E4E22AB9}" type="presParOf" srcId="{79C07B5C-AC5F-4F7A-AAFF-0BE53DE0FC58}" destId="{6B0A3963-6F69-4618-9075-72306AFF9E82}" srcOrd="0" destOrd="0" presId="urn:microsoft.com/office/officeart/2005/8/layout/process4"/>
    <dgm:cxn modelId="{6FC1B3FD-C9A7-4DB8-B8EE-6C0A4F5D6B8F}" type="presParOf" srcId="{79C07B5C-AC5F-4F7A-AAFF-0BE53DE0FC58}" destId="{B8842D67-6198-4640-8B37-39AE8B657217}" srcOrd="1" destOrd="0" presId="urn:microsoft.com/office/officeart/2005/8/layout/process4"/>
    <dgm:cxn modelId="{8778F97C-ABB3-4A2C-BBD2-34C4E4B317DD}" type="presParOf" srcId="{79C07B5C-AC5F-4F7A-AAFF-0BE53DE0FC58}" destId="{FA987CBD-1F4F-4B88-AB39-3607B76D6DF3}" srcOrd="2" destOrd="0" presId="urn:microsoft.com/office/officeart/2005/8/layout/process4"/>
    <dgm:cxn modelId="{1416E1AD-346A-4759-BFE3-467055728417}" type="presParOf" srcId="{FA987CBD-1F4F-4B88-AB39-3607B76D6DF3}" destId="{C8410DF9-F731-4E28-ACE7-C842B5A980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FCE3A-179D-4FED-BA45-D02FEA9169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B5052-AE9C-4474-94E8-8765AD5BBCAC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Although much stress is on enrolment, the real question is whether the schools are ready to induct young children and provide them with a thriving, curious and positive nurturing learning environment?</a:t>
          </a:r>
          <a:endParaRPr lang="en-US" dirty="0"/>
        </a:p>
      </dgm:t>
    </dgm:pt>
    <dgm:pt modelId="{B987AE72-C8F2-4E3C-9549-980B978EF80F}" type="parTrans" cxnId="{7629BEBC-492C-4D82-A568-5BBD8B899F43}">
      <dgm:prSet/>
      <dgm:spPr/>
      <dgm:t>
        <a:bodyPr/>
        <a:lstStyle/>
        <a:p>
          <a:endParaRPr lang="en-US"/>
        </a:p>
      </dgm:t>
    </dgm:pt>
    <dgm:pt modelId="{AC5A54ED-81F8-45A7-A8CD-709819EF663A}" type="sibTrans" cxnId="{7629BEBC-492C-4D82-A568-5BBD8B899F43}">
      <dgm:prSet/>
      <dgm:spPr/>
      <dgm:t>
        <a:bodyPr/>
        <a:lstStyle/>
        <a:p>
          <a:endParaRPr lang="en-US"/>
        </a:p>
      </dgm:t>
    </dgm:pt>
    <dgm:pt modelId="{341926EA-C89D-4599-B20C-61DF3CC4E5A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 the schools have sufficient learning resource material to make the experience meaningful?</a:t>
          </a:r>
          <a:endParaRPr lang="en-US" dirty="0"/>
        </a:p>
      </dgm:t>
    </dgm:pt>
    <dgm:pt modelId="{54344978-4A15-45E4-9A54-E385A85F7BDB}" type="parTrans" cxnId="{A4003F21-5738-4851-A5A4-132C51BB8320}">
      <dgm:prSet/>
      <dgm:spPr/>
      <dgm:t>
        <a:bodyPr/>
        <a:lstStyle/>
        <a:p>
          <a:endParaRPr lang="en-US"/>
        </a:p>
      </dgm:t>
    </dgm:pt>
    <dgm:pt modelId="{CB07D4D3-DAD3-4E3F-BA73-FD77452EA5D4}" type="sibTrans" cxnId="{A4003F21-5738-4851-A5A4-132C51BB8320}">
      <dgm:prSet/>
      <dgm:spPr/>
      <dgm:t>
        <a:bodyPr/>
        <a:lstStyle/>
        <a:p>
          <a:endParaRPr lang="en-US"/>
        </a:p>
      </dgm:t>
    </dgm:pt>
    <dgm:pt modelId="{8C4384F3-C220-4C6C-A9E9-53E5BCD6E95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 the teachers’ realize the significance of </a:t>
          </a:r>
          <a:r>
            <a:rPr lang="en-US" dirty="0" err="1" smtClean="0"/>
            <a:t>ECE</a:t>
          </a:r>
          <a:r>
            <a:rPr lang="en-US" dirty="0" smtClean="0"/>
            <a:t> and do they see themselves as quality caregivers?</a:t>
          </a:r>
          <a:endParaRPr lang="en-US" dirty="0"/>
        </a:p>
      </dgm:t>
    </dgm:pt>
    <dgm:pt modelId="{A146A7FC-97C3-4840-9BF2-99B36271250F}" type="parTrans" cxnId="{2877C4A4-F617-4CE5-A977-C185EDE0E1A0}">
      <dgm:prSet/>
      <dgm:spPr/>
      <dgm:t>
        <a:bodyPr/>
        <a:lstStyle/>
        <a:p>
          <a:endParaRPr lang="en-US"/>
        </a:p>
      </dgm:t>
    </dgm:pt>
    <dgm:pt modelId="{E2EA46A6-FF8C-4C4F-BD4B-27EDFDDABA72}" type="sibTrans" cxnId="{2877C4A4-F617-4CE5-A977-C185EDE0E1A0}">
      <dgm:prSet/>
      <dgm:spPr/>
      <dgm:t>
        <a:bodyPr/>
        <a:lstStyle/>
        <a:p>
          <a:endParaRPr lang="en-US"/>
        </a:p>
      </dgm:t>
    </dgm:pt>
    <dgm:pt modelId="{11D5DB75-6ED8-4D1B-97A3-506B40FFC9CE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smtClean="0"/>
            <a:t>Q: Are there teachers available and trained to  facilitate a batch of 30-50 -90 children?</a:t>
          </a:r>
          <a:endParaRPr lang="en-US" dirty="0" smtClean="0"/>
        </a:p>
      </dgm:t>
    </dgm:pt>
    <dgm:pt modelId="{729E9F20-A753-416D-A1F0-8C94135BA22F}" type="parTrans" cxnId="{6A8B03E0-F772-4419-9B58-8C698DD6870D}">
      <dgm:prSet/>
      <dgm:spPr/>
      <dgm:t>
        <a:bodyPr/>
        <a:lstStyle/>
        <a:p>
          <a:endParaRPr lang="en-US"/>
        </a:p>
      </dgm:t>
    </dgm:pt>
    <dgm:pt modelId="{53432E45-1C81-41A3-B728-B44908BE0A8E}" type="sibTrans" cxnId="{6A8B03E0-F772-4419-9B58-8C698DD6870D}">
      <dgm:prSet/>
      <dgm:spPr/>
      <dgm:t>
        <a:bodyPr/>
        <a:lstStyle/>
        <a:p>
          <a:endParaRPr lang="en-US"/>
        </a:p>
      </dgm:t>
    </dgm:pt>
    <dgm:pt modelId="{2E46C2FA-DE54-4347-869D-067D73C7A361}" type="pres">
      <dgm:prSet presAssocID="{7B8FCE3A-179D-4FED-BA45-D02FEA916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17872-255D-4D8C-9DCE-1A14DF31F0C7}" type="pres">
      <dgm:prSet presAssocID="{35DB5052-AE9C-4474-94E8-8765AD5BBC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7B942-B8E3-4130-86F2-4AE3D0651A9E}" type="pres">
      <dgm:prSet presAssocID="{AC5A54ED-81F8-45A7-A8CD-709819EF663A}" presName="sibTrans" presStyleCnt="0"/>
      <dgm:spPr/>
    </dgm:pt>
    <dgm:pt modelId="{8B1B0A11-FF20-4FEF-BAFF-C982580577A5}" type="pres">
      <dgm:prSet presAssocID="{341926EA-C89D-4599-B20C-61DF3CC4E5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C482F-F03E-4524-B0AD-88D4BD107C56}" type="pres">
      <dgm:prSet presAssocID="{CB07D4D3-DAD3-4E3F-BA73-FD77452EA5D4}" presName="sibTrans" presStyleCnt="0"/>
      <dgm:spPr/>
    </dgm:pt>
    <dgm:pt modelId="{1B38CF72-7E1D-4403-9FF3-5629FB9E5CBD}" type="pres">
      <dgm:prSet presAssocID="{11D5DB75-6ED8-4D1B-97A3-506B40FFC9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048AE-7E72-44CD-904C-AA5DA2E614A3}" type="pres">
      <dgm:prSet presAssocID="{53432E45-1C81-41A3-B728-B44908BE0A8E}" presName="sibTrans" presStyleCnt="0"/>
      <dgm:spPr/>
    </dgm:pt>
    <dgm:pt modelId="{7758EA61-2323-4347-BC9C-D7A2DF9AA442}" type="pres">
      <dgm:prSet presAssocID="{8C4384F3-C220-4C6C-A9E9-53E5BCD6E9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03F21-5738-4851-A5A4-132C51BB8320}" srcId="{7B8FCE3A-179D-4FED-BA45-D02FEA91693C}" destId="{341926EA-C89D-4599-B20C-61DF3CC4E5A9}" srcOrd="1" destOrd="0" parTransId="{54344978-4A15-45E4-9A54-E385A85F7BDB}" sibTransId="{CB07D4D3-DAD3-4E3F-BA73-FD77452EA5D4}"/>
    <dgm:cxn modelId="{2877C4A4-F617-4CE5-A977-C185EDE0E1A0}" srcId="{7B8FCE3A-179D-4FED-BA45-D02FEA91693C}" destId="{8C4384F3-C220-4C6C-A9E9-53E5BCD6E959}" srcOrd="3" destOrd="0" parTransId="{A146A7FC-97C3-4840-9BF2-99B36271250F}" sibTransId="{E2EA46A6-FF8C-4C4F-BD4B-27EDFDDABA72}"/>
    <dgm:cxn modelId="{30732770-AF81-4AEA-BA5A-48540014FA23}" type="presOf" srcId="{35DB5052-AE9C-4474-94E8-8765AD5BBCAC}" destId="{56B17872-255D-4D8C-9DCE-1A14DF31F0C7}" srcOrd="0" destOrd="0" presId="urn:microsoft.com/office/officeart/2005/8/layout/default"/>
    <dgm:cxn modelId="{C4E80C16-02D9-4FE3-8DAB-A31DBE7DAA22}" type="presOf" srcId="{11D5DB75-6ED8-4D1B-97A3-506B40FFC9CE}" destId="{1B38CF72-7E1D-4403-9FF3-5629FB9E5CBD}" srcOrd="0" destOrd="0" presId="urn:microsoft.com/office/officeart/2005/8/layout/default"/>
    <dgm:cxn modelId="{7629BEBC-492C-4D82-A568-5BBD8B899F43}" srcId="{7B8FCE3A-179D-4FED-BA45-D02FEA91693C}" destId="{35DB5052-AE9C-4474-94E8-8765AD5BBCAC}" srcOrd="0" destOrd="0" parTransId="{B987AE72-C8F2-4E3C-9549-980B978EF80F}" sibTransId="{AC5A54ED-81F8-45A7-A8CD-709819EF663A}"/>
    <dgm:cxn modelId="{89FBD2FF-E365-4322-A623-B5188D95052C}" type="presOf" srcId="{341926EA-C89D-4599-B20C-61DF3CC4E5A9}" destId="{8B1B0A11-FF20-4FEF-BAFF-C982580577A5}" srcOrd="0" destOrd="0" presId="urn:microsoft.com/office/officeart/2005/8/layout/default"/>
    <dgm:cxn modelId="{A8061B7D-7923-4634-84E9-3F596A51D3BB}" type="presOf" srcId="{8C4384F3-C220-4C6C-A9E9-53E5BCD6E959}" destId="{7758EA61-2323-4347-BC9C-D7A2DF9AA442}" srcOrd="0" destOrd="0" presId="urn:microsoft.com/office/officeart/2005/8/layout/default"/>
    <dgm:cxn modelId="{CC83BACD-4D65-40D2-B141-8173741147A4}" type="presOf" srcId="{7B8FCE3A-179D-4FED-BA45-D02FEA91693C}" destId="{2E46C2FA-DE54-4347-869D-067D73C7A361}" srcOrd="0" destOrd="0" presId="urn:microsoft.com/office/officeart/2005/8/layout/default"/>
    <dgm:cxn modelId="{6A8B03E0-F772-4419-9B58-8C698DD6870D}" srcId="{7B8FCE3A-179D-4FED-BA45-D02FEA91693C}" destId="{11D5DB75-6ED8-4D1B-97A3-506B40FFC9CE}" srcOrd="2" destOrd="0" parTransId="{729E9F20-A753-416D-A1F0-8C94135BA22F}" sibTransId="{53432E45-1C81-41A3-B728-B44908BE0A8E}"/>
    <dgm:cxn modelId="{1598F3DC-73D5-47B1-B9B6-41900AF30CB6}" type="presParOf" srcId="{2E46C2FA-DE54-4347-869D-067D73C7A361}" destId="{56B17872-255D-4D8C-9DCE-1A14DF31F0C7}" srcOrd="0" destOrd="0" presId="urn:microsoft.com/office/officeart/2005/8/layout/default"/>
    <dgm:cxn modelId="{25E6A6DC-CD78-47C3-AFBD-896B65B38080}" type="presParOf" srcId="{2E46C2FA-DE54-4347-869D-067D73C7A361}" destId="{A127B942-B8E3-4130-86F2-4AE3D0651A9E}" srcOrd="1" destOrd="0" presId="urn:microsoft.com/office/officeart/2005/8/layout/default"/>
    <dgm:cxn modelId="{3B20E3F0-7AA8-425A-960F-AE98C8DC2ED7}" type="presParOf" srcId="{2E46C2FA-DE54-4347-869D-067D73C7A361}" destId="{8B1B0A11-FF20-4FEF-BAFF-C982580577A5}" srcOrd="2" destOrd="0" presId="urn:microsoft.com/office/officeart/2005/8/layout/default"/>
    <dgm:cxn modelId="{0ED8EA25-A375-4DC0-9655-635B1FAC2D4D}" type="presParOf" srcId="{2E46C2FA-DE54-4347-869D-067D73C7A361}" destId="{7D4C482F-F03E-4524-B0AD-88D4BD107C56}" srcOrd="3" destOrd="0" presId="urn:microsoft.com/office/officeart/2005/8/layout/default"/>
    <dgm:cxn modelId="{ED62D658-691A-48B2-B3D1-FE374BCE7107}" type="presParOf" srcId="{2E46C2FA-DE54-4347-869D-067D73C7A361}" destId="{1B38CF72-7E1D-4403-9FF3-5629FB9E5CBD}" srcOrd="4" destOrd="0" presId="urn:microsoft.com/office/officeart/2005/8/layout/default"/>
    <dgm:cxn modelId="{57FE2D62-9598-4643-A6AC-7028DC4D2ED9}" type="presParOf" srcId="{2E46C2FA-DE54-4347-869D-067D73C7A361}" destId="{8F8048AE-7E72-44CD-904C-AA5DA2E614A3}" srcOrd="5" destOrd="0" presId="urn:microsoft.com/office/officeart/2005/8/layout/default"/>
    <dgm:cxn modelId="{1A8282BF-0995-4255-8373-009BB8DB70B6}" type="presParOf" srcId="{2E46C2FA-DE54-4347-869D-067D73C7A361}" destId="{7758EA61-2323-4347-BC9C-D7A2DF9AA4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BD4DB-47DD-461D-B08D-4C1B34E6CCA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40D51-2337-4A93-988E-E85DA09021E0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Mother &amp; Child Development (Health &amp; Nutrition)</a:t>
          </a:r>
          <a:endParaRPr lang="en-US" sz="1800" dirty="0"/>
        </a:p>
      </dgm:t>
    </dgm:pt>
    <dgm:pt modelId="{1664F668-F05B-4BB3-9822-BA235CF0C201}" type="parTrans" cxnId="{5083115C-E005-470E-810F-4566F8AE9A1B}">
      <dgm:prSet/>
      <dgm:spPr/>
      <dgm:t>
        <a:bodyPr/>
        <a:lstStyle/>
        <a:p>
          <a:endParaRPr lang="en-US"/>
        </a:p>
      </dgm:t>
    </dgm:pt>
    <dgm:pt modelId="{AF891935-8257-458E-ADBC-151EB04CE710}" type="sibTrans" cxnId="{5083115C-E005-470E-810F-4566F8AE9A1B}">
      <dgm:prSet/>
      <dgm:spPr/>
      <dgm:t>
        <a:bodyPr/>
        <a:lstStyle/>
        <a:p>
          <a:endParaRPr lang="en-US"/>
        </a:p>
      </dgm:t>
    </dgm:pt>
    <dgm:pt modelId="{93472766-9417-4839-978A-E275C012DF3F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dirty="0" smtClean="0"/>
            <a:t>Centres provided with equipment for playing and other interactive activities..</a:t>
          </a:r>
          <a:endParaRPr lang="en-US" sz="2000" dirty="0"/>
        </a:p>
      </dgm:t>
    </dgm:pt>
    <dgm:pt modelId="{206FE613-44F4-4837-8373-D40D4A369E6E}" type="parTrans" cxnId="{33ED4242-7369-4443-B87D-9E34E56F1D6D}">
      <dgm:prSet/>
      <dgm:spPr/>
      <dgm:t>
        <a:bodyPr/>
        <a:lstStyle/>
        <a:p>
          <a:endParaRPr lang="en-US"/>
        </a:p>
      </dgm:t>
    </dgm:pt>
    <dgm:pt modelId="{DF5A64B3-822F-44D9-9882-231083A523A0}" type="sibTrans" cxnId="{33ED4242-7369-4443-B87D-9E34E56F1D6D}">
      <dgm:prSet/>
      <dgm:spPr/>
      <dgm:t>
        <a:bodyPr/>
        <a:lstStyle/>
        <a:p>
          <a:endParaRPr lang="en-US"/>
        </a:p>
      </dgm:t>
    </dgm:pt>
    <dgm:pt modelId="{88CE0F1D-E8BF-4318-8A21-9A8F8DD1501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Children are mainstreamed into formal schooling.</a:t>
          </a:r>
          <a:endParaRPr lang="en-US" sz="1800" dirty="0"/>
        </a:p>
      </dgm:t>
    </dgm:pt>
    <dgm:pt modelId="{DE97298A-F9F6-45B8-A2CB-32259BC07542}" type="parTrans" cxnId="{75A4130F-808F-4B92-A612-7E64A9891649}">
      <dgm:prSet/>
      <dgm:spPr/>
      <dgm:t>
        <a:bodyPr/>
        <a:lstStyle/>
        <a:p>
          <a:endParaRPr lang="en-US"/>
        </a:p>
      </dgm:t>
    </dgm:pt>
    <dgm:pt modelId="{06BDE4C8-5384-41C3-8290-7ACCB023823E}" type="sibTrans" cxnId="{75A4130F-808F-4B92-A612-7E64A9891649}">
      <dgm:prSet/>
      <dgm:spPr/>
      <dgm:t>
        <a:bodyPr/>
        <a:lstStyle/>
        <a:p>
          <a:endParaRPr lang="en-US"/>
        </a:p>
      </dgm:t>
    </dgm:pt>
    <dgm:pt modelId="{C43585E0-22D3-4EF3-83AB-844EA85BD1F2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700" dirty="0" smtClean="0"/>
            <a:t> </a:t>
          </a:r>
          <a:r>
            <a:rPr lang="en-US" sz="1800" dirty="0" smtClean="0"/>
            <a:t>The children (4-5 years) in </a:t>
          </a:r>
          <a:r>
            <a:rPr lang="en-US" sz="1800" dirty="0" err="1" smtClean="0"/>
            <a:t>ECD</a:t>
          </a:r>
          <a:r>
            <a:rPr lang="en-US" sz="1800" dirty="0" smtClean="0"/>
            <a:t> centers are mainstreamed into nearby </a:t>
          </a:r>
          <a:r>
            <a:rPr lang="en-US" sz="1800" dirty="0" err="1" smtClean="0"/>
            <a:t>govt</a:t>
          </a:r>
          <a:r>
            <a:rPr lang="en-US" sz="1800" dirty="0" smtClean="0"/>
            <a:t> schools (triggers enrollment)</a:t>
          </a:r>
          <a:endParaRPr lang="en-US" sz="1800" dirty="0"/>
        </a:p>
      </dgm:t>
    </dgm:pt>
    <dgm:pt modelId="{90CF3EF3-CCC9-43F5-8A96-BAFF48842953}" type="parTrans" cxnId="{82A4D554-EB9D-45CD-B64B-0B7933A56D8A}">
      <dgm:prSet/>
      <dgm:spPr/>
      <dgm:t>
        <a:bodyPr/>
        <a:lstStyle/>
        <a:p>
          <a:endParaRPr lang="en-US"/>
        </a:p>
      </dgm:t>
    </dgm:pt>
    <dgm:pt modelId="{BA1CBFCA-8E68-44ED-BB47-6769AAF94269}" type="sibTrans" cxnId="{82A4D554-EB9D-45CD-B64B-0B7933A56D8A}">
      <dgm:prSet/>
      <dgm:spPr/>
      <dgm:t>
        <a:bodyPr/>
        <a:lstStyle/>
        <a:p>
          <a:endParaRPr lang="en-US"/>
        </a:p>
      </dgm:t>
    </dgm:pt>
    <dgm:pt modelId="{7B0F2420-9EB3-40FD-8999-4CF08DC8A3D2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Care givers are trained to use and develop safe and stimulating learning material.</a:t>
          </a:r>
          <a:endParaRPr lang="en-US" sz="1800" dirty="0"/>
        </a:p>
      </dgm:t>
    </dgm:pt>
    <dgm:pt modelId="{560C3E93-B87D-4999-98E5-E86819E860CC}" type="parTrans" cxnId="{0BF9A7A6-99C0-48A9-A49D-D04F12E2DE33}">
      <dgm:prSet/>
      <dgm:spPr/>
      <dgm:t>
        <a:bodyPr/>
        <a:lstStyle/>
        <a:p>
          <a:endParaRPr lang="en-US"/>
        </a:p>
      </dgm:t>
    </dgm:pt>
    <dgm:pt modelId="{02C4746E-8BE5-4DEA-B286-65D5CE15B7B6}" type="sibTrans" cxnId="{0BF9A7A6-99C0-48A9-A49D-D04F12E2DE33}">
      <dgm:prSet/>
      <dgm:spPr/>
      <dgm:t>
        <a:bodyPr/>
        <a:lstStyle/>
        <a:p>
          <a:endParaRPr lang="en-US"/>
        </a:p>
      </dgm:t>
    </dgm:pt>
    <dgm:pt modelId="{9F32063A-EBB8-4E3D-AC69-CC955AEF31BC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Enrollment of children (6 months-5 years)</a:t>
          </a:r>
          <a:endParaRPr lang="en-US" sz="1800" dirty="0"/>
        </a:p>
      </dgm:t>
    </dgm:pt>
    <dgm:pt modelId="{4C0CE28F-18EE-40CB-8643-CA67659DD74C}" type="parTrans" cxnId="{7D812C16-7183-431A-9D55-AA14BDED9FCE}">
      <dgm:prSet/>
      <dgm:spPr/>
      <dgm:t>
        <a:bodyPr/>
        <a:lstStyle/>
        <a:p>
          <a:endParaRPr lang="en-US"/>
        </a:p>
      </dgm:t>
    </dgm:pt>
    <dgm:pt modelId="{C548AF46-6F10-4CDF-A366-12413B3E09C9}" type="sibTrans" cxnId="{7D812C16-7183-431A-9D55-AA14BDED9FCE}">
      <dgm:prSet/>
      <dgm:spPr/>
      <dgm:t>
        <a:bodyPr/>
        <a:lstStyle/>
        <a:p>
          <a:endParaRPr lang="en-US"/>
        </a:p>
      </dgm:t>
    </dgm:pt>
    <dgm:pt modelId="{48E46A21-544C-41D1-B7F2-9A685EDFD623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600" dirty="0" smtClean="0"/>
            <a:t>To provide quality learning, growth mentoring, health and nutrition support to mothers as well as children</a:t>
          </a:r>
          <a:endParaRPr lang="en-US" sz="1600" dirty="0"/>
        </a:p>
      </dgm:t>
    </dgm:pt>
    <dgm:pt modelId="{BB4843EE-09A0-4640-B5EE-40E5F3E8591D}" type="parTrans" cxnId="{CD6CAD2C-9898-45BB-B209-867733AA27A5}">
      <dgm:prSet/>
      <dgm:spPr/>
      <dgm:t>
        <a:bodyPr/>
        <a:lstStyle/>
        <a:p>
          <a:endParaRPr lang="en-US"/>
        </a:p>
      </dgm:t>
    </dgm:pt>
    <dgm:pt modelId="{E82F1A38-E278-4EDA-8EA5-03A10EA99174}" type="sibTrans" cxnId="{CD6CAD2C-9898-45BB-B209-867733AA27A5}">
      <dgm:prSet/>
      <dgm:spPr/>
      <dgm:t>
        <a:bodyPr/>
        <a:lstStyle/>
        <a:p>
          <a:endParaRPr lang="en-US"/>
        </a:p>
      </dgm:t>
    </dgm:pt>
    <dgm:pt modelId="{E5E79E46-DC81-4407-9093-35C1360371E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/>
            <a:t>Lady Health Workers are responsible for regular check ups and growth mentoring.</a:t>
          </a:r>
          <a:endParaRPr lang="en-US" sz="1800" dirty="0"/>
        </a:p>
      </dgm:t>
    </dgm:pt>
    <dgm:pt modelId="{AF24830A-1160-4118-BE2F-1F3937D957C0}" type="parTrans" cxnId="{31F95AF2-4FB4-4FFE-BB94-F85905DBA8BD}">
      <dgm:prSet/>
      <dgm:spPr/>
      <dgm:t>
        <a:bodyPr/>
        <a:lstStyle/>
        <a:p>
          <a:endParaRPr lang="en-US"/>
        </a:p>
      </dgm:t>
    </dgm:pt>
    <dgm:pt modelId="{3C2C456F-4401-43D8-9BDC-B42BBC5BD3C4}" type="sibTrans" cxnId="{31F95AF2-4FB4-4FFE-BB94-F85905DBA8BD}">
      <dgm:prSet/>
      <dgm:spPr/>
      <dgm:t>
        <a:bodyPr/>
        <a:lstStyle/>
        <a:p>
          <a:endParaRPr lang="en-US"/>
        </a:p>
      </dgm:t>
    </dgm:pt>
    <dgm:pt modelId="{AC342ACD-024D-4109-888A-EB3CB278BE3A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Need based vocational skills are provided for female empowerment.</a:t>
          </a:r>
          <a:endParaRPr lang="en-US" dirty="0"/>
        </a:p>
      </dgm:t>
    </dgm:pt>
    <dgm:pt modelId="{4586CF75-C3CE-4837-BB85-43529469BD95}" type="parTrans" cxnId="{A692120E-398F-447F-9874-D42184A16174}">
      <dgm:prSet/>
      <dgm:spPr/>
      <dgm:t>
        <a:bodyPr/>
        <a:lstStyle/>
        <a:p>
          <a:endParaRPr lang="en-US"/>
        </a:p>
      </dgm:t>
    </dgm:pt>
    <dgm:pt modelId="{C05DB7FF-C6A0-4E43-B4A5-0453F6EA6B6F}" type="sibTrans" cxnId="{A692120E-398F-447F-9874-D42184A16174}">
      <dgm:prSet/>
      <dgm:spPr/>
      <dgm:t>
        <a:bodyPr/>
        <a:lstStyle/>
        <a:p>
          <a:endParaRPr lang="en-US"/>
        </a:p>
      </dgm:t>
    </dgm:pt>
    <dgm:pt modelId="{B5B2EA98-F95A-4705-BA30-F887A773AA3E}" type="pres">
      <dgm:prSet presAssocID="{AFDBD4DB-47DD-461D-B08D-4C1B34E6CCA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1ED6EB-C853-436F-83C8-C5AC1959EB41}" type="pres">
      <dgm:prSet presAssocID="{EE240D51-2337-4A93-988E-E85DA09021E0}" presName="compNode" presStyleCnt="0"/>
      <dgm:spPr/>
    </dgm:pt>
    <dgm:pt modelId="{448517B7-1389-4DB5-8767-2BDF91A7151A}" type="pres">
      <dgm:prSet presAssocID="{EE240D51-2337-4A93-988E-E85DA09021E0}" presName="dummyConnPt" presStyleCnt="0"/>
      <dgm:spPr/>
    </dgm:pt>
    <dgm:pt modelId="{47D0C801-9D3F-4E32-99EC-27A3726C2884}" type="pres">
      <dgm:prSet presAssocID="{EE240D51-2337-4A93-988E-E85DA09021E0}" presName="node" presStyleLbl="node1" presStyleIdx="0" presStyleCnt="9" custScaleY="11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2720A-A5A0-45DB-BF14-6D64FF33FFE2}" type="pres">
      <dgm:prSet presAssocID="{AF891935-8257-458E-ADBC-151EB04CE710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BB6939D-415D-4EBE-9AD8-3B4B189D3E74}" type="pres">
      <dgm:prSet presAssocID="{93472766-9417-4839-978A-E275C012DF3F}" presName="compNode" presStyleCnt="0"/>
      <dgm:spPr/>
    </dgm:pt>
    <dgm:pt modelId="{3FCB505B-0952-4182-A62F-2DE2EADE2CDD}" type="pres">
      <dgm:prSet presAssocID="{93472766-9417-4839-978A-E275C012DF3F}" presName="dummyConnPt" presStyleCnt="0"/>
      <dgm:spPr/>
    </dgm:pt>
    <dgm:pt modelId="{F0FCD578-0C9C-47C5-A16F-544474AFF692}" type="pres">
      <dgm:prSet presAssocID="{93472766-9417-4839-978A-E275C012DF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3D337-7068-40CA-B18A-E5301F5A73B0}" type="pres">
      <dgm:prSet presAssocID="{DF5A64B3-822F-44D9-9882-231083A523A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E2B7024-1424-4902-B3A5-CFFD592182D0}" type="pres">
      <dgm:prSet presAssocID="{88CE0F1D-E8BF-4318-8A21-9A8F8DD15016}" presName="compNode" presStyleCnt="0"/>
      <dgm:spPr/>
    </dgm:pt>
    <dgm:pt modelId="{801F4DB4-9C3A-4975-8FB3-9C5ED5442446}" type="pres">
      <dgm:prSet presAssocID="{88CE0F1D-E8BF-4318-8A21-9A8F8DD15016}" presName="dummyConnPt" presStyleCnt="0"/>
      <dgm:spPr/>
    </dgm:pt>
    <dgm:pt modelId="{BCCD21A9-B16B-46AE-98F6-D43D04DED314}" type="pres">
      <dgm:prSet presAssocID="{88CE0F1D-E8BF-4318-8A21-9A8F8DD150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36B25-4FD7-41E2-85E3-3BD867F0F90F}" type="pres">
      <dgm:prSet presAssocID="{06BDE4C8-5384-41C3-8290-7ACCB023823E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4E1200AD-0DC6-49C0-B612-844751C9ECBF}" type="pres">
      <dgm:prSet presAssocID="{C43585E0-22D3-4EF3-83AB-844EA85BD1F2}" presName="compNode" presStyleCnt="0"/>
      <dgm:spPr/>
    </dgm:pt>
    <dgm:pt modelId="{74AE2794-7094-426F-966B-B6E6F5CB3A0A}" type="pres">
      <dgm:prSet presAssocID="{C43585E0-22D3-4EF3-83AB-844EA85BD1F2}" presName="dummyConnPt" presStyleCnt="0"/>
      <dgm:spPr/>
    </dgm:pt>
    <dgm:pt modelId="{7F410DD1-C029-4892-AFBD-082239973FBD}" type="pres">
      <dgm:prSet presAssocID="{C43585E0-22D3-4EF3-83AB-844EA85BD1F2}" presName="node" presStyleLbl="node1" presStyleIdx="3" presStyleCnt="9" custScaleX="106993" custScaleY="109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A2121-70AD-4BDD-B4C9-EAE8676CAFE9}" type="pres">
      <dgm:prSet presAssocID="{BA1CBFCA-8E68-44ED-BB47-6769AAF9426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A00F2CF0-319D-4C5E-A98D-50D5D46F7CB2}" type="pres">
      <dgm:prSet presAssocID="{7B0F2420-9EB3-40FD-8999-4CF08DC8A3D2}" presName="compNode" presStyleCnt="0"/>
      <dgm:spPr/>
    </dgm:pt>
    <dgm:pt modelId="{AB6020B2-1863-4355-9664-7BE2BAD840C0}" type="pres">
      <dgm:prSet presAssocID="{7B0F2420-9EB3-40FD-8999-4CF08DC8A3D2}" presName="dummyConnPt" presStyleCnt="0"/>
      <dgm:spPr/>
    </dgm:pt>
    <dgm:pt modelId="{84413092-72D8-438E-999D-62423A19E96B}" type="pres">
      <dgm:prSet presAssocID="{7B0F2420-9EB3-40FD-8999-4CF08DC8A3D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CC25F-38CD-4075-9DA9-E28D769DBFF7}" type="pres">
      <dgm:prSet presAssocID="{02C4746E-8BE5-4DEA-B286-65D5CE15B7B6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8DF177C-D96A-49AB-A35C-B1E51E4FBEFC}" type="pres">
      <dgm:prSet presAssocID="{9F32063A-EBB8-4E3D-AC69-CC955AEF31BC}" presName="compNode" presStyleCnt="0"/>
      <dgm:spPr/>
    </dgm:pt>
    <dgm:pt modelId="{49C681A8-F62E-4E42-923D-8E40B3BDDD5C}" type="pres">
      <dgm:prSet presAssocID="{9F32063A-EBB8-4E3D-AC69-CC955AEF31BC}" presName="dummyConnPt" presStyleCnt="0"/>
      <dgm:spPr/>
    </dgm:pt>
    <dgm:pt modelId="{16C032D6-CE8A-4D02-91D2-4FF672AD5C67}" type="pres">
      <dgm:prSet presAssocID="{9F32063A-EBB8-4E3D-AC69-CC955AEF31BC}" presName="node" presStyleLbl="node1" presStyleIdx="5" presStyleCnt="9" custScaleY="103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2DC17-A2B3-4786-981B-F26A20995777}" type="pres">
      <dgm:prSet presAssocID="{C548AF46-6F10-4CDF-A366-12413B3E09C9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4BA9991-3CD5-4787-9D95-BEDCE0CCAF54}" type="pres">
      <dgm:prSet presAssocID="{48E46A21-544C-41D1-B7F2-9A685EDFD623}" presName="compNode" presStyleCnt="0"/>
      <dgm:spPr/>
    </dgm:pt>
    <dgm:pt modelId="{BE1CD896-443A-4C82-98CF-2AE72CEC01D0}" type="pres">
      <dgm:prSet presAssocID="{48E46A21-544C-41D1-B7F2-9A685EDFD623}" presName="dummyConnPt" presStyleCnt="0"/>
      <dgm:spPr/>
    </dgm:pt>
    <dgm:pt modelId="{3BE3C79D-316A-40E3-A1F3-5A9E5EB877CC}" type="pres">
      <dgm:prSet presAssocID="{48E46A21-544C-41D1-B7F2-9A685EDFD623}" presName="node" presStyleLbl="node1" presStyleIdx="6" presStyleCnt="9" custScaleY="105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37153-1E82-49C4-8230-B396B1A43A0E}" type="pres">
      <dgm:prSet presAssocID="{E82F1A38-E278-4EDA-8EA5-03A10EA9917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5858603-60C9-4A56-A102-48430E2C76D9}" type="pres">
      <dgm:prSet presAssocID="{E5E79E46-DC81-4407-9093-35C1360371E9}" presName="compNode" presStyleCnt="0"/>
      <dgm:spPr/>
    </dgm:pt>
    <dgm:pt modelId="{64F48E7B-1D55-4965-A7FF-9C5EEA737848}" type="pres">
      <dgm:prSet presAssocID="{E5E79E46-DC81-4407-9093-35C1360371E9}" presName="dummyConnPt" presStyleCnt="0"/>
      <dgm:spPr/>
    </dgm:pt>
    <dgm:pt modelId="{D31E196D-DA3E-4A88-B308-A90475437B90}" type="pres">
      <dgm:prSet presAssocID="{E5E79E46-DC81-4407-9093-35C1360371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2436-06B6-4903-B0C6-DA9190573D6D}" type="pres">
      <dgm:prSet presAssocID="{3C2C456F-4401-43D8-9BDC-B42BBC5BD3C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FC25BE45-93CD-4AA3-9FAA-924C99B46FD0}" type="pres">
      <dgm:prSet presAssocID="{AC342ACD-024D-4109-888A-EB3CB278BE3A}" presName="compNode" presStyleCnt="0"/>
      <dgm:spPr/>
    </dgm:pt>
    <dgm:pt modelId="{A7F13FFF-0F33-49CC-84B1-118D32EFC1A6}" type="pres">
      <dgm:prSet presAssocID="{AC342ACD-024D-4109-888A-EB3CB278BE3A}" presName="dummyConnPt" presStyleCnt="0"/>
      <dgm:spPr/>
    </dgm:pt>
    <dgm:pt modelId="{11CDB817-2DA5-4833-93DF-0E47D4BA5B64}" type="pres">
      <dgm:prSet presAssocID="{AC342ACD-024D-4109-888A-EB3CB278BE3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12C16-7183-431A-9D55-AA14BDED9FCE}" srcId="{AFDBD4DB-47DD-461D-B08D-4C1B34E6CCAF}" destId="{9F32063A-EBB8-4E3D-AC69-CC955AEF31BC}" srcOrd="5" destOrd="0" parTransId="{4C0CE28F-18EE-40CB-8643-CA67659DD74C}" sibTransId="{C548AF46-6F10-4CDF-A366-12413B3E09C9}"/>
    <dgm:cxn modelId="{E2C46F98-E9DE-499A-B828-EA65A1766800}" type="presOf" srcId="{48E46A21-544C-41D1-B7F2-9A685EDFD623}" destId="{3BE3C79D-316A-40E3-A1F3-5A9E5EB877CC}" srcOrd="0" destOrd="0" presId="urn:microsoft.com/office/officeart/2005/8/layout/bProcess4"/>
    <dgm:cxn modelId="{0BF9A7A6-99C0-48A9-A49D-D04F12E2DE33}" srcId="{AFDBD4DB-47DD-461D-B08D-4C1B34E6CCAF}" destId="{7B0F2420-9EB3-40FD-8999-4CF08DC8A3D2}" srcOrd="4" destOrd="0" parTransId="{560C3E93-B87D-4999-98E5-E86819E860CC}" sibTransId="{02C4746E-8BE5-4DEA-B286-65D5CE15B7B6}"/>
    <dgm:cxn modelId="{DE38428D-67AF-464C-95C1-0E720F197FCC}" type="presOf" srcId="{E82F1A38-E278-4EDA-8EA5-03A10EA99174}" destId="{E1137153-1E82-49C4-8230-B396B1A43A0E}" srcOrd="0" destOrd="0" presId="urn:microsoft.com/office/officeart/2005/8/layout/bProcess4"/>
    <dgm:cxn modelId="{FE6D5AAF-4126-4C95-AEA2-9CBB8240682C}" type="presOf" srcId="{AF891935-8257-458E-ADBC-151EB04CE710}" destId="{23A2720A-A5A0-45DB-BF14-6D64FF33FFE2}" srcOrd="0" destOrd="0" presId="urn:microsoft.com/office/officeart/2005/8/layout/bProcess4"/>
    <dgm:cxn modelId="{7C86B9C9-C622-45A8-A30C-D659CC9F70BE}" type="presOf" srcId="{88CE0F1D-E8BF-4318-8A21-9A8F8DD15016}" destId="{BCCD21A9-B16B-46AE-98F6-D43D04DED314}" srcOrd="0" destOrd="0" presId="urn:microsoft.com/office/officeart/2005/8/layout/bProcess4"/>
    <dgm:cxn modelId="{CD6CAD2C-9898-45BB-B209-867733AA27A5}" srcId="{AFDBD4DB-47DD-461D-B08D-4C1B34E6CCAF}" destId="{48E46A21-544C-41D1-B7F2-9A685EDFD623}" srcOrd="6" destOrd="0" parTransId="{BB4843EE-09A0-4640-B5EE-40E5F3E8591D}" sibTransId="{E82F1A38-E278-4EDA-8EA5-03A10EA99174}"/>
    <dgm:cxn modelId="{23BE094C-2047-496A-AAEF-D7DA9233797C}" type="presOf" srcId="{7B0F2420-9EB3-40FD-8999-4CF08DC8A3D2}" destId="{84413092-72D8-438E-999D-62423A19E96B}" srcOrd="0" destOrd="0" presId="urn:microsoft.com/office/officeart/2005/8/layout/bProcess4"/>
    <dgm:cxn modelId="{0D203BD7-A8EF-4458-B1D6-DB8651DD401F}" type="presOf" srcId="{DF5A64B3-822F-44D9-9882-231083A523A0}" destId="{52C3D337-7068-40CA-B18A-E5301F5A73B0}" srcOrd="0" destOrd="0" presId="urn:microsoft.com/office/officeart/2005/8/layout/bProcess4"/>
    <dgm:cxn modelId="{EAD2532C-D19B-4EEB-A49D-1E146EC6FAEB}" type="presOf" srcId="{9F32063A-EBB8-4E3D-AC69-CC955AEF31BC}" destId="{16C032D6-CE8A-4D02-91D2-4FF672AD5C67}" srcOrd="0" destOrd="0" presId="urn:microsoft.com/office/officeart/2005/8/layout/bProcess4"/>
    <dgm:cxn modelId="{1C7DF93A-F358-4F56-A592-9FE5FE02A07B}" type="presOf" srcId="{EE240D51-2337-4A93-988E-E85DA09021E0}" destId="{47D0C801-9D3F-4E32-99EC-27A3726C2884}" srcOrd="0" destOrd="0" presId="urn:microsoft.com/office/officeart/2005/8/layout/bProcess4"/>
    <dgm:cxn modelId="{CA2A886A-2266-445E-9387-4996E7A06DF9}" type="presOf" srcId="{02C4746E-8BE5-4DEA-B286-65D5CE15B7B6}" destId="{799CC25F-38CD-4075-9DA9-E28D769DBFF7}" srcOrd="0" destOrd="0" presId="urn:microsoft.com/office/officeart/2005/8/layout/bProcess4"/>
    <dgm:cxn modelId="{33ED4242-7369-4443-B87D-9E34E56F1D6D}" srcId="{AFDBD4DB-47DD-461D-B08D-4C1B34E6CCAF}" destId="{93472766-9417-4839-978A-E275C012DF3F}" srcOrd="1" destOrd="0" parTransId="{206FE613-44F4-4837-8373-D40D4A369E6E}" sibTransId="{DF5A64B3-822F-44D9-9882-231083A523A0}"/>
    <dgm:cxn modelId="{58E6A330-F805-48A2-9B4B-9024DB9A23D1}" type="presOf" srcId="{BA1CBFCA-8E68-44ED-BB47-6769AAF94269}" destId="{2E7A2121-70AD-4BDD-B4C9-EAE8676CAFE9}" srcOrd="0" destOrd="0" presId="urn:microsoft.com/office/officeart/2005/8/layout/bProcess4"/>
    <dgm:cxn modelId="{82A4D554-EB9D-45CD-B64B-0B7933A56D8A}" srcId="{AFDBD4DB-47DD-461D-B08D-4C1B34E6CCAF}" destId="{C43585E0-22D3-4EF3-83AB-844EA85BD1F2}" srcOrd="3" destOrd="0" parTransId="{90CF3EF3-CCC9-43F5-8A96-BAFF48842953}" sibTransId="{BA1CBFCA-8E68-44ED-BB47-6769AAF94269}"/>
    <dgm:cxn modelId="{42347C36-DDA5-4CCB-BEEB-87FD1EBFB1EA}" type="presOf" srcId="{AFDBD4DB-47DD-461D-B08D-4C1B34E6CCAF}" destId="{B5B2EA98-F95A-4705-BA30-F887A773AA3E}" srcOrd="0" destOrd="0" presId="urn:microsoft.com/office/officeart/2005/8/layout/bProcess4"/>
    <dgm:cxn modelId="{A692120E-398F-447F-9874-D42184A16174}" srcId="{AFDBD4DB-47DD-461D-B08D-4C1B34E6CCAF}" destId="{AC342ACD-024D-4109-888A-EB3CB278BE3A}" srcOrd="8" destOrd="0" parTransId="{4586CF75-C3CE-4837-BB85-43529469BD95}" sibTransId="{C05DB7FF-C6A0-4E43-B4A5-0453F6EA6B6F}"/>
    <dgm:cxn modelId="{359B07EB-BD36-4CD2-8BB8-65A0164108AE}" type="presOf" srcId="{93472766-9417-4839-978A-E275C012DF3F}" destId="{F0FCD578-0C9C-47C5-A16F-544474AFF692}" srcOrd="0" destOrd="0" presId="urn:microsoft.com/office/officeart/2005/8/layout/bProcess4"/>
    <dgm:cxn modelId="{891319BB-71EF-4C6B-BC08-5E634AA23D94}" type="presOf" srcId="{C43585E0-22D3-4EF3-83AB-844EA85BD1F2}" destId="{7F410DD1-C029-4892-AFBD-082239973FBD}" srcOrd="0" destOrd="0" presId="urn:microsoft.com/office/officeart/2005/8/layout/bProcess4"/>
    <dgm:cxn modelId="{D1C67479-71CE-4B83-9F40-175D979235EF}" type="presOf" srcId="{06BDE4C8-5384-41C3-8290-7ACCB023823E}" destId="{21336B25-4FD7-41E2-85E3-3BD867F0F90F}" srcOrd="0" destOrd="0" presId="urn:microsoft.com/office/officeart/2005/8/layout/bProcess4"/>
    <dgm:cxn modelId="{EF388670-96C4-4D5D-8D63-BFE049C810B7}" type="presOf" srcId="{E5E79E46-DC81-4407-9093-35C1360371E9}" destId="{D31E196D-DA3E-4A88-B308-A90475437B90}" srcOrd="0" destOrd="0" presId="urn:microsoft.com/office/officeart/2005/8/layout/bProcess4"/>
    <dgm:cxn modelId="{31F95AF2-4FB4-4FFE-BB94-F85905DBA8BD}" srcId="{AFDBD4DB-47DD-461D-B08D-4C1B34E6CCAF}" destId="{E5E79E46-DC81-4407-9093-35C1360371E9}" srcOrd="7" destOrd="0" parTransId="{AF24830A-1160-4118-BE2F-1F3937D957C0}" sibTransId="{3C2C456F-4401-43D8-9BDC-B42BBC5BD3C4}"/>
    <dgm:cxn modelId="{4B58023F-215E-4AC4-BC1E-B8F6C7B8D557}" type="presOf" srcId="{AC342ACD-024D-4109-888A-EB3CB278BE3A}" destId="{11CDB817-2DA5-4833-93DF-0E47D4BA5B64}" srcOrd="0" destOrd="0" presId="urn:microsoft.com/office/officeart/2005/8/layout/bProcess4"/>
    <dgm:cxn modelId="{5083115C-E005-470E-810F-4566F8AE9A1B}" srcId="{AFDBD4DB-47DD-461D-B08D-4C1B34E6CCAF}" destId="{EE240D51-2337-4A93-988E-E85DA09021E0}" srcOrd="0" destOrd="0" parTransId="{1664F668-F05B-4BB3-9822-BA235CF0C201}" sibTransId="{AF891935-8257-458E-ADBC-151EB04CE710}"/>
    <dgm:cxn modelId="{B4054F58-DF37-4623-B565-826A0F272E8D}" type="presOf" srcId="{C548AF46-6F10-4CDF-A366-12413B3E09C9}" destId="{7682DC17-A2B3-4786-981B-F26A20995777}" srcOrd="0" destOrd="0" presId="urn:microsoft.com/office/officeart/2005/8/layout/bProcess4"/>
    <dgm:cxn modelId="{4931F253-0F9F-49CB-9ECE-0D07C5BDA4D7}" type="presOf" srcId="{3C2C456F-4401-43D8-9BDC-B42BBC5BD3C4}" destId="{8CAD2436-06B6-4903-B0C6-DA9190573D6D}" srcOrd="0" destOrd="0" presId="urn:microsoft.com/office/officeart/2005/8/layout/bProcess4"/>
    <dgm:cxn modelId="{75A4130F-808F-4B92-A612-7E64A9891649}" srcId="{AFDBD4DB-47DD-461D-B08D-4C1B34E6CCAF}" destId="{88CE0F1D-E8BF-4318-8A21-9A8F8DD15016}" srcOrd="2" destOrd="0" parTransId="{DE97298A-F9F6-45B8-A2CB-32259BC07542}" sibTransId="{06BDE4C8-5384-41C3-8290-7ACCB023823E}"/>
    <dgm:cxn modelId="{63C49401-30D4-428E-AA63-2386BDBE779B}" type="presParOf" srcId="{B5B2EA98-F95A-4705-BA30-F887A773AA3E}" destId="{0B1ED6EB-C853-436F-83C8-C5AC1959EB41}" srcOrd="0" destOrd="0" presId="urn:microsoft.com/office/officeart/2005/8/layout/bProcess4"/>
    <dgm:cxn modelId="{7FC36820-ED88-433B-BA9C-64355C3123B6}" type="presParOf" srcId="{0B1ED6EB-C853-436F-83C8-C5AC1959EB41}" destId="{448517B7-1389-4DB5-8767-2BDF91A7151A}" srcOrd="0" destOrd="0" presId="urn:microsoft.com/office/officeart/2005/8/layout/bProcess4"/>
    <dgm:cxn modelId="{8C5F1702-16F1-47B6-B977-9ADF3B4425B5}" type="presParOf" srcId="{0B1ED6EB-C853-436F-83C8-C5AC1959EB41}" destId="{47D0C801-9D3F-4E32-99EC-27A3726C2884}" srcOrd="1" destOrd="0" presId="urn:microsoft.com/office/officeart/2005/8/layout/bProcess4"/>
    <dgm:cxn modelId="{DB2F1858-DE89-4883-8143-7C7EECB99016}" type="presParOf" srcId="{B5B2EA98-F95A-4705-BA30-F887A773AA3E}" destId="{23A2720A-A5A0-45DB-BF14-6D64FF33FFE2}" srcOrd="1" destOrd="0" presId="urn:microsoft.com/office/officeart/2005/8/layout/bProcess4"/>
    <dgm:cxn modelId="{B96CF145-864E-4BC6-922E-81A025CF8FBF}" type="presParOf" srcId="{B5B2EA98-F95A-4705-BA30-F887A773AA3E}" destId="{9BB6939D-415D-4EBE-9AD8-3B4B189D3E74}" srcOrd="2" destOrd="0" presId="urn:microsoft.com/office/officeart/2005/8/layout/bProcess4"/>
    <dgm:cxn modelId="{16222917-E11F-4BE3-978D-B047F42D731F}" type="presParOf" srcId="{9BB6939D-415D-4EBE-9AD8-3B4B189D3E74}" destId="{3FCB505B-0952-4182-A62F-2DE2EADE2CDD}" srcOrd="0" destOrd="0" presId="urn:microsoft.com/office/officeart/2005/8/layout/bProcess4"/>
    <dgm:cxn modelId="{F806FC0B-6DC2-4000-AC11-8FAFB84557E1}" type="presParOf" srcId="{9BB6939D-415D-4EBE-9AD8-3B4B189D3E74}" destId="{F0FCD578-0C9C-47C5-A16F-544474AFF692}" srcOrd="1" destOrd="0" presId="urn:microsoft.com/office/officeart/2005/8/layout/bProcess4"/>
    <dgm:cxn modelId="{F49386A1-A900-4AEE-83EB-775F2ABC045C}" type="presParOf" srcId="{B5B2EA98-F95A-4705-BA30-F887A773AA3E}" destId="{52C3D337-7068-40CA-B18A-E5301F5A73B0}" srcOrd="3" destOrd="0" presId="urn:microsoft.com/office/officeart/2005/8/layout/bProcess4"/>
    <dgm:cxn modelId="{19AB566B-0FA1-4A86-B151-59F1A2F0042D}" type="presParOf" srcId="{B5B2EA98-F95A-4705-BA30-F887A773AA3E}" destId="{CE2B7024-1424-4902-B3A5-CFFD592182D0}" srcOrd="4" destOrd="0" presId="urn:microsoft.com/office/officeart/2005/8/layout/bProcess4"/>
    <dgm:cxn modelId="{5A730410-2DCD-4F26-9676-69C8871C8769}" type="presParOf" srcId="{CE2B7024-1424-4902-B3A5-CFFD592182D0}" destId="{801F4DB4-9C3A-4975-8FB3-9C5ED5442446}" srcOrd="0" destOrd="0" presId="urn:microsoft.com/office/officeart/2005/8/layout/bProcess4"/>
    <dgm:cxn modelId="{4D1C4E60-B6E0-423E-A1A6-8B2ACB45DEA6}" type="presParOf" srcId="{CE2B7024-1424-4902-B3A5-CFFD592182D0}" destId="{BCCD21A9-B16B-46AE-98F6-D43D04DED314}" srcOrd="1" destOrd="0" presId="urn:microsoft.com/office/officeart/2005/8/layout/bProcess4"/>
    <dgm:cxn modelId="{E9BA9C2D-2E9B-453E-A2D6-B9CC9DE5E004}" type="presParOf" srcId="{B5B2EA98-F95A-4705-BA30-F887A773AA3E}" destId="{21336B25-4FD7-41E2-85E3-3BD867F0F90F}" srcOrd="5" destOrd="0" presId="urn:microsoft.com/office/officeart/2005/8/layout/bProcess4"/>
    <dgm:cxn modelId="{AF125E50-1EB5-45D6-A14F-645AF9EAE55D}" type="presParOf" srcId="{B5B2EA98-F95A-4705-BA30-F887A773AA3E}" destId="{4E1200AD-0DC6-49C0-B612-844751C9ECBF}" srcOrd="6" destOrd="0" presId="urn:microsoft.com/office/officeart/2005/8/layout/bProcess4"/>
    <dgm:cxn modelId="{10DB57F8-251D-4306-8B13-CF71898861E1}" type="presParOf" srcId="{4E1200AD-0DC6-49C0-B612-844751C9ECBF}" destId="{74AE2794-7094-426F-966B-B6E6F5CB3A0A}" srcOrd="0" destOrd="0" presId="urn:microsoft.com/office/officeart/2005/8/layout/bProcess4"/>
    <dgm:cxn modelId="{4F62EB8A-76A4-4381-B7AD-6378F25E4C43}" type="presParOf" srcId="{4E1200AD-0DC6-49C0-B612-844751C9ECBF}" destId="{7F410DD1-C029-4892-AFBD-082239973FBD}" srcOrd="1" destOrd="0" presId="urn:microsoft.com/office/officeart/2005/8/layout/bProcess4"/>
    <dgm:cxn modelId="{8267B103-F303-41C9-A34C-5DC07DC6FAF7}" type="presParOf" srcId="{B5B2EA98-F95A-4705-BA30-F887A773AA3E}" destId="{2E7A2121-70AD-4BDD-B4C9-EAE8676CAFE9}" srcOrd="7" destOrd="0" presId="urn:microsoft.com/office/officeart/2005/8/layout/bProcess4"/>
    <dgm:cxn modelId="{36FDB18F-4659-4B5A-94DA-79D8E24CDC67}" type="presParOf" srcId="{B5B2EA98-F95A-4705-BA30-F887A773AA3E}" destId="{A00F2CF0-319D-4C5E-A98D-50D5D46F7CB2}" srcOrd="8" destOrd="0" presId="urn:microsoft.com/office/officeart/2005/8/layout/bProcess4"/>
    <dgm:cxn modelId="{04818E54-BF25-448F-A2E7-1840A059C1F9}" type="presParOf" srcId="{A00F2CF0-319D-4C5E-A98D-50D5D46F7CB2}" destId="{AB6020B2-1863-4355-9664-7BE2BAD840C0}" srcOrd="0" destOrd="0" presId="urn:microsoft.com/office/officeart/2005/8/layout/bProcess4"/>
    <dgm:cxn modelId="{F33A8C0D-046A-48C1-B396-37C36505D078}" type="presParOf" srcId="{A00F2CF0-319D-4C5E-A98D-50D5D46F7CB2}" destId="{84413092-72D8-438E-999D-62423A19E96B}" srcOrd="1" destOrd="0" presId="urn:microsoft.com/office/officeart/2005/8/layout/bProcess4"/>
    <dgm:cxn modelId="{774FA411-7721-48F5-ADFD-60DB05831599}" type="presParOf" srcId="{B5B2EA98-F95A-4705-BA30-F887A773AA3E}" destId="{799CC25F-38CD-4075-9DA9-E28D769DBFF7}" srcOrd="9" destOrd="0" presId="urn:microsoft.com/office/officeart/2005/8/layout/bProcess4"/>
    <dgm:cxn modelId="{4048F916-50B0-42E3-8F32-72B2D3DD55BD}" type="presParOf" srcId="{B5B2EA98-F95A-4705-BA30-F887A773AA3E}" destId="{F8DF177C-D96A-49AB-A35C-B1E51E4FBEFC}" srcOrd="10" destOrd="0" presId="urn:microsoft.com/office/officeart/2005/8/layout/bProcess4"/>
    <dgm:cxn modelId="{83B185D7-216A-4447-A8EC-0712952864D7}" type="presParOf" srcId="{F8DF177C-D96A-49AB-A35C-B1E51E4FBEFC}" destId="{49C681A8-F62E-4E42-923D-8E40B3BDDD5C}" srcOrd="0" destOrd="0" presId="urn:microsoft.com/office/officeart/2005/8/layout/bProcess4"/>
    <dgm:cxn modelId="{535E0194-A243-4E4A-B91F-85BA6B7550E6}" type="presParOf" srcId="{F8DF177C-D96A-49AB-A35C-B1E51E4FBEFC}" destId="{16C032D6-CE8A-4D02-91D2-4FF672AD5C67}" srcOrd="1" destOrd="0" presId="urn:microsoft.com/office/officeart/2005/8/layout/bProcess4"/>
    <dgm:cxn modelId="{56E7362A-23EB-4497-AE5B-4C30D65D9CA3}" type="presParOf" srcId="{B5B2EA98-F95A-4705-BA30-F887A773AA3E}" destId="{7682DC17-A2B3-4786-981B-F26A20995777}" srcOrd="11" destOrd="0" presId="urn:microsoft.com/office/officeart/2005/8/layout/bProcess4"/>
    <dgm:cxn modelId="{79556525-F293-4F0D-A2ED-81709CAC6087}" type="presParOf" srcId="{B5B2EA98-F95A-4705-BA30-F887A773AA3E}" destId="{84BA9991-3CD5-4787-9D95-BEDCE0CCAF54}" srcOrd="12" destOrd="0" presId="urn:microsoft.com/office/officeart/2005/8/layout/bProcess4"/>
    <dgm:cxn modelId="{F20F9EE1-3F40-4924-B43E-1DB64CAE6391}" type="presParOf" srcId="{84BA9991-3CD5-4787-9D95-BEDCE0CCAF54}" destId="{BE1CD896-443A-4C82-98CF-2AE72CEC01D0}" srcOrd="0" destOrd="0" presId="urn:microsoft.com/office/officeart/2005/8/layout/bProcess4"/>
    <dgm:cxn modelId="{FD78224F-8475-4F47-92CD-4289B1AAA0B5}" type="presParOf" srcId="{84BA9991-3CD5-4787-9D95-BEDCE0CCAF54}" destId="{3BE3C79D-316A-40E3-A1F3-5A9E5EB877CC}" srcOrd="1" destOrd="0" presId="urn:microsoft.com/office/officeart/2005/8/layout/bProcess4"/>
    <dgm:cxn modelId="{B1034B8C-C76C-431C-BA3D-0C747B9B5013}" type="presParOf" srcId="{B5B2EA98-F95A-4705-BA30-F887A773AA3E}" destId="{E1137153-1E82-49C4-8230-B396B1A43A0E}" srcOrd="13" destOrd="0" presId="urn:microsoft.com/office/officeart/2005/8/layout/bProcess4"/>
    <dgm:cxn modelId="{610926B1-055E-41A9-A260-C7EB22800DFB}" type="presParOf" srcId="{B5B2EA98-F95A-4705-BA30-F887A773AA3E}" destId="{E5858603-60C9-4A56-A102-48430E2C76D9}" srcOrd="14" destOrd="0" presId="urn:microsoft.com/office/officeart/2005/8/layout/bProcess4"/>
    <dgm:cxn modelId="{13792859-824C-4CEF-B9B6-CC7D184769A8}" type="presParOf" srcId="{E5858603-60C9-4A56-A102-48430E2C76D9}" destId="{64F48E7B-1D55-4965-A7FF-9C5EEA737848}" srcOrd="0" destOrd="0" presId="urn:microsoft.com/office/officeart/2005/8/layout/bProcess4"/>
    <dgm:cxn modelId="{9C98A35F-4FA6-44B0-B511-87986B18B3E0}" type="presParOf" srcId="{E5858603-60C9-4A56-A102-48430E2C76D9}" destId="{D31E196D-DA3E-4A88-B308-A90475437B90}" srcOrd="1" destOrd="0" presId="urn:microsoft.com/office/officeart/2005/8/layout/bProcess4"/>
    <dgm:cxn modelId="{230589F3-6109-4E33-9A5C-A6332863DB29}" type="presParOf" srcId="{B5B2EA98-F95A-4705-BA30-F887A773AA3E}" destId="{8CAD2436-06B6-4903-B0C6-DA9190573D6D}" srcOrd="15" destOrd="0" presId="urn:microsoft.com/office/officeart/2005/8/layout/bProcess4"/>
    <dgm:cxn modelId="{91991994-0255-4D72-A1B1-17C89DD36BEF}" type="presParOf" srcId="{B5B2EA98-F95A-4705-BA30-F887A773AA3E}" destId="{FC25BE45-93CD-4AA3-9FAA-924C99B46FD0}" srcOrd="16" destOrd="0" presId="urn:microsoft.com/office/officeart/2005/8/layout/bProcess4"/>
    <dgm:cxn modelId="{0DE2C489-DA1B-4D5B-B7C5-C16A74BED1DB}" type="presParOf" srcId="{FC25BE45-93CD-4AA3-9FAA-924C99B46FD0}" destId="{A7F13FFF-0F33-49CC-84B1-118D32EFC1A6}" srcOrd="0" destOrd="0" presId="urn:microsoft.com/office/officeart/2005/8/layout/bProcess4"/>
    <dgm:cxn modelId="{0E814EAF-0D8B-4828-9280-CCB2AAE337E7}" type="presParOf" srcId="{FC25BE45-93CD-4AA3-9FAA-924C99B46FD0}" destId="{11CDB817-2DA5-4833-93DF-0E47D4BA5B6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D4402-F2ED-4495-8806-6921E853F17F}">
      <dsp:nvSpPr>
        <dsp:cNvPr id="0" name=""/>
        <dsp:cNvSpPr/>
      </dsp:nvSpPr>
      <dsp:spPr>
        <a:xfrm rot="16200000">
          <a:off x="-870934" y="871960"/>
          <a:ext cx="4411133" cy="266721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Poor levels of learning (at lower grades)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 primary school resulting in millions of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leaving education before acquiring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skills.</a:t>
          </a:r>
          <a:endParaRPr lang="en-US" sz="1900" kern="1200" dirty="0"/>
        </a:p>
      </dsp:txBody>
      <dsp:txXfrm rot="16200000">
        <a:off x="-870934" y="871960"/>
        <a:ext cx="4411133" cy="2667212"/>
      </dsp:txXfrm>
    </dsp:sp>
    <dsp:sp modelId="{C874BD93-D73D-43C9-A911-29F1F7F271AD}">
      <dsp:nvSpPr>
        <dsp:cNvPr id="0" name=""/>
        <dsp:cNvSpPr/>
      </dsp:nvSpPr>
      <dsp:spPr>
        <a:xfrm rot="16200000">
          <a:off x="1996319" y="871960"/>
          <a:ext cx="4411133" cy="266721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linguistic, cognitive and social skills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that children develop in early childhood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are the foundations for lifelong learning. </a:t>
          </a:r>
          <a:endParaRPr lang="en-US" sz="1900" kern="1200" dirty="0"/>
        </a:p>
      </dsp:txBody>
      <dsp:txXfrm rot="16200000">
        <a:off x="1996319" y="871960"/>
        <a:ext cx="4411133" cy="2667212"/>
      </dsp:txXfrm>
    </dsp:sp>
    <dsp:sp modelId="{A7B803F4-8EEC-493C-9651-FA0D27EB57DE}">
      <dsp:nvSpPr>
        <dsp:cNvPr id="0" name=""/>
        <dsp:cNvSpPr/>
      </dsp:nvSpPr>
      <dsp:spPr>
        <a:xfrm rot="16200000">
          <a:off x="4863573" y="871960"/>
          <a:ext cx="4411133" cy="266721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Studies from many countries, including Chile, India and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Madagascar, show the contribution of pre-school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overall cognitive abilities.</a:t>
          </a:r>
          <a:endParaRPr lang="en-US" sz="1900" kern="1200" dirty="0"/>
        </a:p>
      </dsp:txBody>
      <dsp:txXfrm rot="16200000">
        <a:off x="4863573" y="871960"/>
        <a:ext cx="4411133" cy="26672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26619-DD49-48AE-9C43-9A8609F1A5FE}">
      <dsp:nvSpPr>
        <dsp:cNvPr id="0" name=""/>
        <dsp:cNvSpPr/>
      </dsp:nvSpPr>
      <dsp:spPr>
        <a:xfrm>
          <a:off x="0" y="3871796"/>
          <a:ext cx="8229600" cy="697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Two year pre-service training to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teachers.</a:t>
          </a:r>
          <a:endParaRPr lang="en-US" sz="2000" kern="1200" dirty="0"/>
        </a:p>
      </dsp:txBody>
      <dsp:txXfrm>
        <a:off x="0" y="3871796"/>
        <a:ext cx="8229600" cy="697582"/>
      </dsp:txXfrm>
    </dsp:sp>
    <dsp:sp modelId="{0AE67660-B9CD-438C-9C6F-4738CE6098E2}">
      <dsp:nvSpPr>
        <dsp:cNvPr id="0" name=""/>
        <dsp:cNvSpPr/>
      </dsp:nvSpPr>
      <dsp:spPr>
        <a:xfrm rot="10800000">
          <a:off x="0" y="1937208"/>
          <a:ext cx="8229600" cy="19536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Universal access to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shall be ensured within the next ten years. </a:t>
          </a:r>
          <a:endParaRPr lang="en-US" sz="2000" kern="1200" dirty="0"/>
        </a:p>
      </dsp:txBody>
      <dsp:txXfrm>
        <a:off x="0" y="1937208"/>
        <a:ext cx="8229600" cy="685728"/>
      </dsp:txXfrm>
    </dsp:sp>
    <dsp:sp modelId="{EC7AA536-5C66-41F1-ABC4-C27C436AA4A7}">
      <dsp:nvSpPr>
        <dsp:cNvPr id="0" name=""/>
        <dsp:cNvSpPr/>
      </dsp:nvSpPr>
      <dsp:spPr>
        <a:xfrm>
          <a:off x="0" y="2622937"/>
          <a:ext cx="8229600" cy="584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Provision of financial and food support to children who drop out because of poverty at </a:t>
          </a:r>
          <a:r>
            <a:rPr lang="en-US" sz="1900" kern="1200" dirty="0" err="1" smtClean="0"/>
            <a:t>ECE</a:t>
          </a:r>
          <a:endParaRPr lang="en-US" sz="1900" kern="1200" dirty="0"/>
        </a:p>
      </dsp:txBody>
      <dsp:txXfrm>
        <a:off x="0" y="2622937"/>
        <a:ext cx="8229600" cy="584138"/>
      </dsp:txXfrm>
    </dsp:sp>
    <dsp:sp modelId="{B8842D67-6198-4640-8B37-39AE8B657217}">
      <dsp:nvSpPr>
        <dsp:cNvPr id="0" name=""/>
        <dsp:cNvSpPr/>
      </dsp:nvSpPr>
      <dsp:spPr>
        <a:xfrm rot="10800000">
          <a:off x="0" y="2621"/>
          <a:ext cx="8229600" cy="19536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Recognition and strengthening of </a:t>
          </a:r>
          <a:r>
            <a:rPr lang="en-US" sz="2000" kern="1200" dirty="0" err="1" smtClean="0"/>
            <a:t>Katchi</a:t>
          </a:r>
          <a:r>
            <a:rPr lang="en-US" sz="2000" kern="1200" dirty="0" smtClean="0"/>
            <a:t> class as part of formal system.</a:t>
          </a:r>
          <a:endParaRPr lang="en-US" sz="2000" kern="1200" dirty="0"/>
        </a:p>
      </dsp:txBody>
      <dsp:txXfrm>
        <a:off x="0" y="2621"/>
        <a:ext cx="8229600" cy="685728"/>
      </dsp:txXfrm>
    </dsp:sp>
    <dsp:sp modelId="{C8410DF9-F731-4E28-ACE7-C842B5A9805A}">
      <dsp:nvSpPr>
        <dsp:cNvPr id="0" name=""/>
        <dsp:cNvSpPr/>
      </dsp:nvSpPr>
      <dsp:spPr>
        <a:xfrm>
          <a:off x="8" y="687213"/>
          <a:ext cx="8229591" cy="586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 least one year pre-primary education to be provided by the State. </a:t>
          </a:r>
          <a:endParaRPr lang="en-US" sz="1900" kern="1200" dirty="0"/>
        </a:p>
      </dsp:txBody>
      <dsp:txXfrm>
        <a:off x="8" y="687213"/>
        <a:ext cx="8229591" cy="5864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17872-255D-4D8C-9DCE-1A14DF31F0C7}">
      <dsp:nvSpPr>
        <dsp:cNvPr id="0" name=""/>
        <dsp:cNvSpPr/>
      </dsp:nvSpPr>
      <dsp:spPr>
        <a:xfrm>
          <a:off x="578613" y="2589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Although much stress is on enrolment, the real question is whether the schools are ready to induct young children and provide them with a thriving, curious and positive nurturing learning environment?</a:t>
          </a:r>
          <a:endParaRPr lang="en-US" sz="2000" kern="1200" dirty="0"/>
        </a:p>
      </dsp:txBody>
      <dsp:txXfrm>
        <a:off x="578613" y="2589"/>
        <a:ext cx="3512939" cy="2107763"/>
      </dsp:txXfrm>
    </dsp:sp>
    <dsp:sp modelId="{8B1B0A11-FF20-4FEF-BAFF-C982580577A5}">
      <dsp:nvSpPr>
        <dsp:cNvPr id="0" name=""/>
        <dsp:cNvSpPr/>
      </dsp:nvSpPr>
      <dsp:spPr>
        <a:xfrm>
          <a:off x="4442846" y="2589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schools have sufficient learning resource material to make the experience meaningful?</a:t>
          </a:r>
          <a:endParaRPr lang="en-US" sz="2000" kern="1200" dirty="0"/>
        </a:p>
      </dsp:txBody>
      <dsp:txXfrm>
        <a:off x="4442846" y="2589"/>
        <a:ext cx="3512939" cy="2107763"/>
      </dsp:txXfrm>
    </dsp:sp>
    <dsp:sp modelId="{1B38CF72-7E1D-4403-9FF3-5629FB9E5CBD}">
      <dsp:nvSpPr>
        <dsp:cNvPr id="0" name=""/>
        <dsp:cNvSpPr/>
      </dsp:nvSpPr>
      <dsp:spPr>
        <a:xfrm>
          <a:off x="578613" y="2461646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Q: Are there teachers available and trained to  facilitate a batch of 30-50 -90 children?</a:t>
          </a:r>
          <a:endParaRPr lang="en-US" sz="2000" kern="1200" dirty="0" smtClean="0"/>
        </a:p>
      </dsp:txBody>
      <dsp:txXfrm>
        <a:off x="578613" y="2461646"/>
        <a:ext cx="3512939" cy="2107763"/>
      </dsp:txXfrm>
    </dsp:sp>
    <dsp:sp modelId="{7758EA61-2323-4347-BC9C-D7A2DF9AA442}">
      <dsp:nvSpPr>
        <dsp:cNvPr id="0" name=""/>
        <dsp:cNvSpPr/>
      </dsp:nvSpPr>
      <dsp:spPr>
        <a:xfrm>
          <a:off x="4442846" y="2461646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teachers’ realize the significance of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and do they see themselves as quality caregivers?</a:t>
          </a:r>
          <a:endParaRPr lang="en-US" sz="2000" kern="1200" dirty="0"/>
        </a:p>
      </dsp:txBody>
      <dsp:txXfrm>
        <a:off x="4442846" y="2461646"/>
        <a:ext cx="3512939" cy="21077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2720A-A5A0-45DB-BF14-6D64FF33FFE2}">
      <dsp:nvSpPr>
        <dsp:cNvPr id="0" name=""/>
        <dsp:cNvSpPr/>
      </dsp:nvSpPr>
      <dsp:spPr>
        <a:xfrm rot="5400000">
          <a:off x="-286993" y="1204185"/>
          <a:ext cx="1745757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0C801-9D3F-4E32-99EC-27A3726C2884}">
      <dsp:nvSpPr>
        <dsp:cNvPr id="0" name=""/>
        <dsp:cNvSpPr/>
      </dsp:nvSpPr>
      <dsp:spPr>
        <a:xfrm>
          <a:off x="133862" y="19636"/>
          <a:ext cx="2236737" cy="1498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Mother &amp; Child Development (Health &amp; Nutrition)</a:t>
          </a:r>
          <a:endParaRPr lang="en-US" sz="1800" kern="1200" dirty="0"/>
        </a:p>
      </dsp:txBody>
      <dsp:txXfrm>
        <a:off x="133862" y="19636"/>
        <a:ext cx="2236737" cy="1498243"/>
      </dsp:txXfrm>
    </dsp:sp>
    <dsp:sp modelId="{52C3D337-7068-40CA-B18A-E5301F5A73B0}">
      <dsp:nvSpPr>
        <dsp:cNvPr id="0" name=""/>
        <dsp:cNvSpPr/>
      </dsp:nvSpPr>
      <dsp:spPr>
        <a:xfrm rot="5400000">
          <a:off x="-248215" y="2920516"/>
          <a:ext cx="1668201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CD578-0C9C-47C5-A16F-544474AFF692}">
      <dsp:nvSpPr>
        <dsp:cNvPr id="0" name=""/>
        <dsp:cNvSpPr/>
      </dsp:nvSpPr>
      <dsp:spPr>
        <a:xfrm>
          <a:off x="133862" y="1853390"/>
          <a:ext cx="2236737" cy="1342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Centres provided with equipment for playing and other interactive activities..</a:t>
          </a:r>
          <a:endParaRPr lang="en-US" sz="2000" kern="1200" dirty="0"/>
        </a:p>
      </dsp:txBody>
      <dsp:txXfrm>
        <a:off x="133862" y="1853390"/>
        <a:ext cx="2236737" cy="1342042"/>
      </dsp:txXfrm>
    </dsp:sp>
    <dsp:sp modelId="{21336B25-4FD7-41E2-85E3-3BD867F0F90F}">
      <dsp:nvSpPr>
        <dsp:cNvPr id="0" name=""/>
        <dsp:cNvSpPr/>
      </dsp:nvSpPr>
      <dsp:spPr>
        <a:xfrm rot="21533855">
          <a:off x="590279" y="3729962"/>
          <a:ext cx="3048957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D21A9-B16B-46AE-98F6-D43D04DED314}">
      <dsp:nvSpPr>
        <dsp:cNvPr id="0" name=""/>
        <dsp:cNvSpPr/>
      </dsp:nvSpPr>
      <dsp:spPr>
        <a:xfrm>
          <a:off x="133862" y="3530943"/>
          <a:ext cx="2236737" cy="1342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Children are mainstreamed into formal schooling.</a:t>
          </a:r>
          <a:endParaRPr lang="en-US" sz="1800" kern="1200" dirty="0"/>
        </a:p>
      </dsp:txBody>
      <dsp:txXfrm>
        <a:off x="133862" y="3530943"/>
        <a:ext cx="2236737" cy="1342042"/>
      </dsp:txXfrm>
    </dsp:sp>
    <dsp:sp modelId="{2E7A2121-70AD-4BDD-B4C9-EAE8676CAFE9}">
      <dsp:nvSpPr>
        <dsp:cNvPr id="0" name=""/>
        <dsp:cNvSpPr/>
      </dsp:nvSpPr>
      <dsp:spPr>
        <a:xfrm rot="16200000">
          <a:off x="2773185" y="2824623"/>
          <a:ext cx="1731538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10DD1-C029-4892-AFBD-082239973FBD}">
      <dsp:nvSpPr>
        <dsp:cNvPr id="0" name=""/>
        <dsp:cNvSpPr/>
      </dsp:nvSpPr>
      <dsp:spPr>
        <a:xfrm>
          <a:off x="3108723" y="3403382"/>
          <a:ext cx="2393152" cy="1469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r>
            <a:rPr lang="en-US" sz="1800" kern="1200" dirty="0" smtClean="0"/>
            <a:t>The children (4-5 years) in </a:t>
          </a:r>
          <a:r>
            <a:rPr lang="en-US" sz="1800" kern="1200" dirty="0" err="1" smtClean="0"/>
            <a:t>ECD</a:t>
          </a:r>
          <a:r>
            <a:rPr lang="en-US" sz="1800" kern="1200" dirty="0" smtClean="0"/>
            <a:t> centers are mainstreamed into nearby </a:t>
          </a:r>
          <a:r>
            <a:rPr lang="en-US" sz="1800" kern="1200" dirty="0" err="1" smtClean="0"/>
            <a:t>govt</a:t>
          </a:r>
          <a:r>
            <a:rPr lang="en-US" sz="1800" kern="1200" dirty="0" smtClean="0"/>
            <a:t> schools (triggers enrollment)</a:t>
          </a:r>
          <a:endParaRPr lang="en-US" sz="1800" kern="1200" dirty="0"/>
        </a:p>
      </dsp:txBody>
      <dsp:txXfrm>
        <a:off x="3108723" y="3403382"/>
        <a:ext cx="2393152" cy="1469603"/>
      </dsp:txXfrm>
    </dsp:sp>
    <dsp:sp modelId="{799CC25F-38CD-4075-9DA9-E28D769DBFF7}">
      <dsp:nvSpPr>
        <dsp:cNvPr id="0" name=""/>
        <dsp:cNvSpPr/>
      </dsp:nvSpPr>
      <dsp:spPr>
        <a:xfrm rot="16200000">
          <a:off x="2793815" y="1104363"/>
          <a:ext cx="1690277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3092-72D8-438E-999D-62423A19E96B}">
      <dsp:nvSpPr>
        <dsp:cNvPr id="0" name=""/>
        <dsp:cNvSpPr/>
      </dsp:nvSpPr>
      <dsp:spPr>
        <a:xfrm>
          <a:off x="3186931" y="1725828"/>
          <a:ext cx="2236737" cy="1342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 givers are trained to use and develop safe and stimulating learning material.</a:t>
          </a:r>
          <a:endParaRPr lang="en-US" sz="1800" kern="1200" dirty="0"/>
        </a:p>
      </dsp:txBody>
      <dsp:txXfrm>
        <a:off x="3186931" y="1725828"/>
        <a:ext cx="2236737" cy="1342042"/>
      </dsp:txXfrm>
    </dsp:sp>
    <dsp:sp modelId="{7682DC17-A2B3-4786-981B-F26A20995777}">
      <dsp:nvSpPr>
        <dsp:cNvPr id="0" name=""/>
        <dsp:cNvSpPr/>
      </dsp:nvSpPr>
      <dsp:spPr>
        <a:xfrm rot="5133">
          <a:off x="3638952" y="261504"/>
          <a:ext cx="3053072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032D6-CE8A-4D02-91D2-4FF672AD5C67}">
      <dsp:nvSpPr>
        <dsp:cNvPr id="0" name=""/>
        <dsp:cNvSpPr/>
      </dsp:nvSpPr>
      <dsp:spPr>
        <a:xfrm>
          <a:off x="3186931" y="3813"/>
          <a:ext cx="2236737" cy="1386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Enrollment of children (6 months-5 years)</a:t>
          </a:r>
          <a:endParaRPr lang="en-US" sz="1800" kern="1200" dirty="0"/>
        </a:p>
      </dsp:txBody>
      <dsp:txXfrm>
        <a:off x="3186931" y="3813"/>
        <a:ext cx="2236737" cy="1386504"/>
      </dsp:txXfrm>
    </dsp:sp>
    <dsp:sp modelId="{E1137153-1E82-49C4-8230-B396B1A43A0E}">
      <dsp:nvSpPr>
        <dsp:cNvPr id="0" name=""/>
        <dsp:cNvSpPr/>
      </dsp:nvSpPr>
      <dsp:spPr>
        <a:xfrm rot="5400000">
          <a:off x="5839774" y="1125893"/>
          <a:ext cx="1704497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3C79D-316A-40E3-A1F3-5A9E5EB877CC}">
      <dsp:nvSpPr>
        <dsp:cNvPr id="0" name=""/>
        <dsp:cNvSpPr/>
      </dsp:nvSpPr>
      <dsp:spPr>
        <a:xfrm>
          <a:off x="6239999" y="3813"/>
          <a:ext cx="2236737" cy="1415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provide quality learning, growth mentoring, health and nutrition support to mothers as well as children</a:t>
          </a:r>
          <a:endParaRPr lang="en-US" sz="1600" kern="1200" dirty="0"/>
        </a:p>
      </dsp:txBody>
      <dsp:txXfrm>
        <a:off x="6239999" y="3813"/>
        <a:ext cx="2236737" cy="1415143"/>
      </dsp:txXfrm>
    </dsp:sp>
    <dsp:sp modelId="{8CAD2436-06B6-4903-B0C6-DA9190573D6D}">
      <dsp:nvSpPr>
        <dsp:cNvPr id="0" name=""/>
        <dsp:cNvSpPr/>
      </dsp:nvSpPr>
      <dsp:spPr>
        <a:xfrm rot="5400000">
          <a:off x="5857922" y="2821594"/>
          <a:ext cx="1668201" cy="20130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196D-DA3E-4A88-B308-A90475437B90}">
      <dsp:nvSpPr>
        <dsp:cNvPr id="0" name=""/>
        <dsp:cNvSpPr/>
      </dsp:nvSpPr>
      <dsp:spPr>
        <a:xfrm>
          <a:off x="6239999" y="1754468"/>
          <a:ext cx="2236737" cy="1342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Lady Health Workers are responsible for regular check ups and growth mentoring.</a:t>
          </a:r>
          <a:endParaRPr lang="en-US" sz="1800" kern="1200" dirty="0"/>
        </a:p>
      </dsp:txBody>
      <dsp:txXfrm>
        <a:off x="6239999" y="1754468"/>
        <a:ext cx="2236737" cy="1342042"/>
      </dsp:txXfrm>
    </dsp:sp>
    <dsp:sp modelId="{11CDB817-2DA5-4833-93DF-0E47D4BA5B64}">
      <dsp:nvSpPr>
        <dsp:cNvPr id="0" name=""/>
        <dsp:cNvSpPr/>
      </dsp:nvSpPr>
      <dsp:spPr>
        <a:xfrm>
          <a:off x="6239999" y="3432021"/>
          <a:ext cx="2236737" cy="1342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Need based vocational skills are provided for female empowerment.</a:t>
          </a:r>
          <a:endParaRPr lang="en-US" sz="1800" kern="1200" dirty="0"/>
        </a:p>
      </dsp:txBody>
      <dsp:txXfrm>
        <a:off x="6239999" y="3432021"/>
        <a:ext cx="2236737" cy="134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898F-1AD1-436F-A5DA-62793CB3BBBD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6DCA-D606-4DAA-BF2E-7D9B25E13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84AC2-E3A4-4794-AF48-F1D6A9BF79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E1D1-3681-4EE9-8EA7-71D009E197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A6DCA-D606-4DAA-BF2E-7D9B25E136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54690E-80E5-4F94-9338-0F61278966AA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57911"/>
            <a:ext cx="568271" cy="762000"/>
          </a:xfrm>
          <a:prstGeom prst="rect">
            <a:avLst/>
          </a:prstGeom>
        </p:spPr>
      </p:pic>
      <p:pic>
        <p:nvPicPr>
          <p:cNvPr id="13" name="Picture 12" descr="ASER B&amp;W.jp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>
          <a:xfrm>
            <a:off x="8426142" y="6172200"/>
            <a:ext cx="717857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143250" y="63246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www.aserpakistan.org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114800"/>
            <a:ext cx="2971800" cy="1828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HUMA ZIA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SAHAR SAEED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SABA </a:t>
            </a:r>
            <a:r>
              <a:rPr lang="en-US" dirty="0" err="1" smtClean="0">
                <a:solidFill>
                  <a:schemeClr val="tx1"/>
                </a:solidFill>
              </a:rPr>
              <a:t>SAEED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85800"/>
          <a:ext cx="5105398" cy="2514600"/>
        </p:xfrm>
        <a:graphic>
          <a:graphicData uri="http://schemas.openxmlformats.org/drawingml/2006/table">
            <a:tbl>
              <a:tblPr/>
              <a:tblGrid>
                <a:gridCol w="5105398"/>
              </a:tblGrid>
              <a:tr h="2514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ACCESS AND LEARNING IN EARLY CHILDHOOD EDUCATION: EMERGING TRENDS &amp; CHALLENGES FROM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ASER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PAKISTAN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AAMIR\AppData\Local\Microsoft\Windows\Temporary Internet Files\Content.Outlook\042BGT81\aser 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649841"/>
            <a:ext cx="1905000" cy="18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ASER Documentary Pictures\ASER Report Pics\AS_2011-05-30_14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81000"/>
            <a:ext cx="2362200" cy="2899064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246888" bIns="45720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sz="1400" dirty="0" smtClean="0">
                <a:solidFill>
                  <a:schemeClr val="bg2"/>
                </a:solidFill>
              </a:rPr>
              <a:t>PARTICIPATION AT CIES SUPPORTED BY: OPEN SOCIETY FOUNDATION (OSF)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49841"/>
            <a:ext cx="1524000" cy="204354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81000" y="5791200"/>
            <a:ext cx="83058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45720" tIns="45720" rIns="246888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Comparative and International Education Society (CIES)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15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March, 2014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7432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 of Sindh Sector Plan –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Develop ECE/ECD policy and minimum standards for </a:t>
            </a:r>
            <a:r>
              <a:rPr lang="en-US" sz="3600" dirty="0" err="1" smtClean="0"/>
              <a:t>ECE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Enhance ECE NER from  32 percent to 45 </a:t>
            </a:r>
            <a:r>
              <a:rPr lang="en-US" sz="3600" dirty="0" smtClean="0"/>
              <a:t>percent.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 smtClean="0"/>
              <a:t>Transforming </a:t>
            </a:r>
            <a:r>
              <a:rPr lang="en-US" sz="3600" dirty="0"/>
              <a:t>8000 </a:t>
            </a:r>
            <a:r>
              <a:rPr lang="en-US" sz="3600" i="1" dirty="0" err="1"/>
              <a:t>katchi</a:t>
            </a:r>
            <a:r>
              <a:rPr lang="en-US" sz="3600" dirty="0"/>
              <a:t> into ECE classes Establish ECE teachers’ </a:t>
            </a:r>
            <a:r>
              <a:rPr lang="en-US" sz="3600" dirty="0" smtClean="0"/>
              <a:t>cadre.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Review and  revise ECE </a:t>
            </a:r>
            <a:r>
              <a:rPr lang="en-US" sz="3600" dirty="0" smtClean="0"/>
              <a:t>curriculum 2007.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 smtClean="0"/>
              <a:t>Ensure </a:t>
            </a:r>
            <a:r>
              <a:rPr lang="en-US" sz="3600" dirty="0"/>
              <a:t>provision of teaching learning materials, as prescribed in the ECE-curriculum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Support learners’ transition from ECE to class I (Primary)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63604"/>
            <a:ext cx="8839199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dirty="0"/>
              <a:t>Sector Plans in Pakistan- 2010-2013 A Provincial Business after 18th Constitutional Amendment 2010  </a:t>
            </a:r>
          </a:p>
          <a:p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3962400"/>
            <a:ext cx="8107680" cy="198289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 of Punjab Sector Plan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Institutionalize pre-primary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 policy.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awareness and train education managers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en-US" sz="2600" dirty="0"/>
              <a:t>I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mplement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expansion of pre-primary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programs to 5000 primary schools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6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/>
          <a:srcRect t="22291"/>
          <a:stretch/>
        </p:blipFill>
        <p:spPr>
          <a:xfrm>
            <a:off x="152400" y="2666636"/>
            <a:ext cx="8915399" cy="1164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864" y="1295400"/>
            <a:ext cx="8918620" cy="1371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404575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Target Age Group as % of Total Population </a:t>
            </a:r>
          </a:p>
          <a:p>
            <a:r>
              <a:rPr lang="en-US" sz="2800" b="1" dirty="0" smtClean="0"/>
              <a:t>ECD : 0-8  Years = 24.22 %</a:t>
            </a:r>
          </a:p>
          <a:p>
            <a:r>
              <a:rPr lang="en-US" sz="2800" b="1" dirty="0" smtClean="0"/>
              <a:t>ECE  : 3-5  Years = 8.5 %</a:t>
            </a:r>
          </a:p>
          <a:p>
            <a:r>
              <a:rPr lang="en-US" sz="1400" b="1" dirty="0" smtClean="0"/>
              <a:t>Source: Pakistan Social Living Standards Measurements survey (PLSMs) 2011-2012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6636"/>
            <a:ext cx="86105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Target Population for ECD and ECE in Pakistan   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0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DATA TRENDS (</a:t>
            </a:r>
            <a:r>
              <a:rPr lang="en-US" dirty="0" err="1" smtClean="0"/>
              <a:t>ASER</a:t>
            </a:r>
            <a:r>
              <a:rPr lang="en-US" dirty="0" smtClean="0"/>
              <a:t> PAKISTAN)</a:t>
            </a:r>
            <a:endParaRPr lang="en-US" dirty="0"/>
          </a:p>
        </p:txBody>
      </p:sp>
      <p:pic>
        <p:nvPicPr>
          <p:cNvPr id="6" name="Picture 3" descr="C:\Users\AAMIR\Desktop\_AS0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35825"/>
            <a:ext cx="8458200" cy="470777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18288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6"/>
          <p:cNvSpPr txBox="1">
            <a:spLocks/>
          </p:cNvSpPr>
          <p:nvPr/>
        </p:nvSpPr>
        <p:spPr>
          <a:xfrm>
            <a:off x="0" y="4267200"/>
            <a:ext cx="42672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Enrollment of children: 3 – 5 years  =  </a:t>
            </a:r>
            <a:r>
              <a:rPr lang="en-US" sz="2200" dirty="0" smtClean="0"/>
              <a:t>41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% in 2013 -Rural</a:t>
            </a:r>
          </a:p>
          <a:p>
            <a:pPr marL="274320" lvl="0" indent="-179388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200" dirty="0" err="1"/>
              <a:t>ECE</a:t>
            </a:r>
            <a:r>
              <a:rPr lang="en-GB" sz="2200" dirty="0"/>
              <a:t> in Public </a:t>
            </a:r>
            <a:r>
              <a:rPr lang="en-GB" sz="2200" dirty="0" smtClean="0"/>
              <a:t>Sector:   67 %.</a:t>
            </a:r>
          </a:p>
          <a:p>
            <a:pPr marL="274320" lvl="0" indent="-179388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2200" dirty="0" err="1" smtClean="0"/>
              <a:t>ECE</a:t>
            </a:r>
            <a:r>
              <a:rPr lang="en-GB" sz="2200" dirty="0" smtClean="0"/>
              <a:t> </a:t>
            </a:r>
            <a:r>
              <a:rPr lang="en-GB" sz="2200" dirty="0"/>
              <a:t>in Private Sector  </a:t>
            </a:r>
            <a:r>
              <a:rPr lang="en-GB" sz="2200" dirty="0" smtClean="0"/>
              <a:t>33%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572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Pre-School Enrollment </a:t>
            </a:r>
            <a:r>
              <a:rPr lang="en-US" sz="2400" b="0" dirty="0" smtClean="0"/>
              <a:t>(3-5 Years) – </a:t>
            </a:r>
            <a:r>
              <a:rPr lang="en-US" sz="2400" b="0" dirty="0" err="1" smtClean="0"/>
              <a:t>ASER</a:t>
            </a:r>
            <a:r>
              <a:rPr lang="en-US" sz="2400" b="0" dirty="0" smtClean="0"/>
              <a:t> (Rural)</a:t>
            </a:r>
            <a:endParaRPr lang="en-US" sz="2200" dirty="0"/>
          </a:p>
        </p:txBody>
      </p:sp>
      <p:pic>
        <p:nvPicPr>
          <p:cNvPr id="8" name="Picture 2" descr="C:\Users\AAMIR\Desktop\_AS00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143000"/>
            <a:ext cx="3886200" cy="2971800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4400" dirty="0">
                <a:solidFill>
                  <a:srgbClr val="000000"/>
                </a:solidFill>
                <a:ea typeface="+mn-ea"/>
                <a:cs typeface="Arial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ea typeface="+mn-ea"/>
                <a:cs typeface="Arial" pitchFamily="34" charset="0"/>
              </a:rPr>
            </a:br>
            <a:endParaRPr lang="en-US" sz="216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286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Children not attending any Pre-School 3 to 5 yrs </a:t>
            </a:r>
            <a:endParaRPr lang="en-US" sz="2200" dirty="0"/>
          </a:p>
        </p:txBody>
      </p:sp>
      <p:pic>
        <p:nvPicPr>
          <p:cNvPr id="8" name="Picture 2" descr="D:\ASER Documentary Pictures\_AS00401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057400"/>
            <a:ext cx="3200400" cy="3962401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4191000"/>
            <a:ext cx="5181600" cy="2438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571500" indent="-571500">
              <a:lnSpc>
                <a:spcPct val="160000"/>
              </a:lnSpc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Out of school children (3 years):</a:t>
            </a:r>
          </a:p>
          <a:p>
            <a:pPr marL="571500" indent="-571500">
              <a:lnSpc>
                <a:spcPct val="160000"/>
              </a:lnSpc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   89% </a:t>
            </a:r>
            <a:r>
              <a:rPr lang="en-US" sz="38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 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2013.</a:t>
            </a:r>
          </a:p>
          <a:p>
            <a:pPr marL="571500" indent="-571500">
              <a:lnSpc>
                <a:spcPct val="160000"/>
              </a:lnSpc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Out of school children (4 years):</a:t>
            </a:r>
          </a:p>
          <a:p>
            <a:pPr marL="571500" indent="-571500">
              <a:lnSpc>
                <a:spcPct val="160000"/>
              </a:lnSpc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         65% in 2013.</a:t>
            </a:r>
          </a:p>
          <a:p>
            <a:pPr marL="571500" indent="-571500"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endParaRPr lang="en-US" sz="2000" dirty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endParaRPr lang="en-US" sz="2000" dirty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2000" dirty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ta\Downloads\ECD HUMA SIKANDAR\rank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861060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Region </a:t>
            </a:r>
            <a:r>
              <a:rPr lang="en-US" sz="2400" dirty="0" smtClean="0">
                <a:cs typeface="Arial" pitchFamily="34" charset="0"/>
              </a:rPr>
              <a:t>Wise Enrollment Trends (3-5 Years)</a:t>
            </a:r>
            <a:r>
              <a:rPr lang="en-US" sz="2400" dirty="0" smtClean="0">
                <a:ea typeface="+mn-ea"/>
                <a:cs typeface="Arial" pitchFamily="34" charset="0"/>
              </a:rPr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Sector Wise Enrollment Trends (3-5 Years)</a:t>
            </a:r>
            <a:r>
              <a:rPr lang="en-US" sz="2400" dirty="0" smtClean="0">
                <a:ea typeface="+mn-ea"/>
                <a:cs typeface="Arial" pitchFamily="34" charset="0"/>
              </a:rPr>
              <a:t> </a:t>
            </a:r>
            <a:endParaRPr lang="en-US" sz="2200" dirty="0"/>
          </a:p>
        </p:txBody>
      </p:sp>
      <p:pic>
        <p:nvPicPr>
          <p:cNvPr id="7170" name="Picture 2" descr="C:\Users\ita\Downloads\ECD HUMA SIKANDAR\e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0"/>
            <a:ext cx="86105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Half of the critical period of Early Childhood years (o-8 age group) falls in the schooling age i.e. from age 5-8 years.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6002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6002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Data Trends (</a:t>
            </a:r>
            <a:r>
              <a:rPr lang="en-US" sz="3200" dirty="0" err="1" smtClean="0"/>
              <a:t>ASER</a:t>
            </a:r>
            <a:r>
              <a:rPr lang="en-US" sz="3200" dirty="0" smtClean="0"/>
              <a:t> Pakistan) – Access &amp; Learning</a:t>
            </a:r>
          </a:p>
          <a:p>
            <a:r>
              <a:rPr lang="en-US" sz="3200" dirty="0" err="1" smtClean="0"/>
              <a:t>ECE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(By </a:t>
            </a:r>
            <a:r>
              <a:rPr lang="en-US" sz="3200" dirty="0" err="1" smtClean="0"/>
              <a:t>ITA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Action &amp; Implementation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6764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9050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85343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Poor Readiness leading to HIGHER DROP OUTS!!!	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7315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One third children are lost after primary   schooling due to learning &amp; facility gaps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29211">
            <a:off x="4917247" y="3238562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02556">
            <a:off x="6797779" y="3398884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143000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Enrollment decreases as class level increases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7000" y="2743200"/>
            <a:ext cx="3505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743200"/>
            <a:ext cx="2514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2743200"/>
            <a:ext cx="2209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OUNDAR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2250" y="3038475"/>
            <a:ext cx="3291840" cy="1886041"/>
          </a:xfrm>
          <a:prstGeom prst="rect">
            <a:avLst/>
          </a:prstGeom>
        </p:spPr>
      </p:pic>
      <p:pic>
        <p:nvPicPr>
          <p:cNvPr id="11" name="Picture 10" descr="TOILET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4600" y="3048000"/>
            <a:ext cx="2286000" cy="1951892"/>
          </a:xfrm>
          <a:prstGeom prst="rect">
            <a:avLst/>
          </a:prstGeom>
        </p:spPr>
      </p:pic>
      <p:pic>
        <p:nvPicPr>
          <p:cNvPr id="12" name="Picture 11" descr="WAT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2895600"/>
            <a:ext cx="1691387" cy="1998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1219200"/>
            <a:ext cx="5715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GOVERNMENT PRIMARY SCHOOL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(RURAL)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105400"/>
            <a:ext cx="80010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facilities in schools are still missing: only 64% government primary schools have drinkable water facility, 57% have complete boundary walls and 47% have usable toilets.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Basic Facilities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96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Points to Ponder: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ECE</a:t>
            </a:r>
            <a:r>
              <a:rPr lang="en-US" dirty="0" smtClean="0"/>
              <a:t> </a:t>
            </a:r>
            <a:r>
              <a:rPr lang="en-US" dirty="0" err="1" smtClean="0"/>
              <a:t>PROGRAMES</a:t>
            </a:r>
            <a:r>
              <a:rPr lang="en-US" dirty="0" smtClean="0"/>
              <a:t> (BY </a:t>
            </a:r>
            <a:r>
              <a:rPr lang="en-US" dirty="0" err="1" smtClean="0"/>
              <a:t>ITA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 descr="K:\105241348525338706436\First Day Activities of Sanjha Vehra Basti Malook\Photo-0006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182" b="-6368"/>
          <a:stretch/>
        </p:blipFill>
        <p:spPr>
          <a:xfrm>
            <a:off x="609600" y="990600"/>
            <a:ext cx="8337998" cy="5486400"/>
          </a:xfrm>
          <a:prstGeom prst="rect">
            <a:avLst/>
          </a:prstGeom>
        </p:spPr>
      </p:pic>
      <p:pic>
        <p:nvPicPr>
          <p:cNvPr id="7" name="Picture 2" descr="K:\105241348525338706436\First Day Activities of Sanjha Vehra Basti Malook\SAM_35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1"/>
            <a:ext cx="4419599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AD86538-87E1-40EF-A4C6-3DF334F6B360}" type="slidenum">
              <a:rPr lang="en-US">
                <a:ea typeface="MS PGothic" pitchFamily="34" charset="-128"/>
              </a:rPr>
              <a:pPr>
                <a:defRPr/>
              </a:pPr>
              <a:t>25</a:t>
            </a:fld>
            <a:endParaRPr lang="en-US">
              <a:ea typeface="MS PGothic" pitchFamily="34" charset="-128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" y="914400"/>
            <a:ext cx="57911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Widespread emergencies in Pakistan since 2005 </a:t>
            </a:r>
            <a:endParaRPr lang="en-US" sz="20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Natural </a:t>
            </a:r>
            <a:r>
              <a:rPr lang="en-US" sz="2000" dirty="0">
                <a:latin typeface="+mn-lt"/>
                <a:cs typeface="+mn-cs"/>
              </a:rPr>
              <a:t>disasters, conflicts &amp; displacements – 30 -40 million affected since 2005 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Aftermath </a:t>
            </a:r>
            <a:r>
              <a:rPr lang="en-US" sz="2000" dirty="0">
                <a:latin typeface="+mn-lt"/>
                <a:cs typeface="+mn-cs"/>
              </a:rPr>
              <a:t>of 2010 </a:t>
            </a:r>
            <a:r>
              <a:rPr lang="en-US" sz="2000" dirty="0" smtClean="0">
                <a:latin typeface="+mn-lt"/>
                <a:cs typeface="+mn-cs"/>
              </a:rPr>
              <a:t>floods - </a:t>
            </a:r>
            <a:r>
              <a:rPr lang="en-US" sz="2000" dirty="0">
                <a:latin typeface="+mn-lt"/>
                <a:cs typeface="+mn-cs"/>
              </a:rPr>
              <a:t>ITA designed a comprehensive multi-</a:t>
            </a:r>
            <a:r>
              <a:rPr lang="en-US" sz="2000" dirty="0" err="1">
                <a:latin typeface="+mn-lt"/>
                <a:cs typeface="+mn-cs"/>
              </a:rPr>
              <a:t>sectoral</a:t>
            </a:r>
            <a:r>
              <a:rPr lang="en-US" sz="2000" dirty="0">
                <a:latin typeface="+mn-lt"/>
                <a:cs typeface="+mn-cs"/>
              </a:rPr>
              <a:t> community based program informed by ASER 2010 results – (low access/low learning) – catering to 0-5 year olds and their guardians 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algn="just"/>
            <a:r>
              <a:rPr lang="en-US" sz="2000" dirty="0" smtClean="0">
                <a:cs typeface="Arial" pitchFamily="34" charset="0"/>
              </a:rPr>
              <a:t>Established 16 centers in 3  flood affected districts of Punjab &amp; Sindh. (</a:t>
            </a:r>
            <a:r>
              <a:rPr lang="en-US" sz="2000" dirty="0" err="1" smtClean="0">
                <a:cs typeface="Arial" pitchFamily="34" charset="0"/>
              </a:rPr>
              <a:t>Rahim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yar</a:t>
            </a:r>
            <a:r>
              <a:rPr lang="en-US" sz="2000" dirty="0" smtClean="0">
                <a:cs typeface="Arial" pitchFamily="34" charset="0"/>
              </a:rPr>
              <a:t> Khan, </a:t>
            </a:r>
            <a:r>
              <a:rPr lang="en-US" sz="2000" dirty="0" err="1" smtClean="0">
                <a:cs typeface="Arial" pitchFamily="34" charset="0"/>
              </a:rPr>
              <a:t>Muzaffargarh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Shikarpur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 To </a:t>
            </a:r>
            <a:r>
              <a:rPr lang="en-US" sz="2000" dirty="0">
                <a:latin typeface="+mn-lt"/>
                <a:cs typeface="+mn-cs"/>
              </a:rPr>
              <a:t>support transitions from pre – primary, to primary and post primary levels.  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9222" name="Picture 6" descr="C:\Users\User\AppData\Local\Temp\children cooking infront of camp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867400" y="838200"/>
            <a:ext cx="3011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Users\User\AppData\Local\Temp\laughing girl in purple by the lake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5867400" y="3505200"/>
            <a:ext cx="3011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810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Establishment of </a:t>
            </a:r>
            <a:r>
              <a:rPr lang="en-US" sz="2400" dirty="0" err="1" smtClean="0"/>
              <a:t>ECD</a:t>
            </a:r>
            <a:r>
              <a:rPr lang="en-US" sz="2400" dirty="0" smtClean="0"/>
              <a:t> Centers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4953000" cy="5135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abic Typesetting" pitchFamily="66" charset="-78"/>
              </a:rPr>
              <a:t>“SANJAH/ PANJHO VEHRA/O”(SV/PV)  literally translated as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abic Typesetting" pitchFamily="66" charset="-78"/>
              </a:rPr>
              <a:t>“</a:t>
            </a:r>
            <a:r>
              <a:rPr lang="en-US" sz="2400" b="1" u="sng" dirty="0" smtClean="0">
                <a:solidFill>
                  <a:schemeClr val="tx1"/>
                </a:solidFill>
                <a:cs typeface="Arabic Typesetting" pitchFamily="66" charset="-78"/>
              </a:rPr>
              <a:t>OUR COURTYARD</a:t>
            </a:r>
            <a:r>
              <a:rPr lang="en-US" sz="2400" b="1" dirty="0" smtClean="0">
                <a:solidFill>
                  <a:schemeClr val="tx1"/>
                </a:solidFill>
                <a:cs typeface="Arabic Typesetting" pitchFamily="66" charset="-78"/>
              </a:rPr>
              <a:t>”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cs typeface="Arabic Typesetting" pitchFamily="66" charset="-78"/>
              </a:rPr>
              <a:t>conveys several meanings: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i="1" dirty="0" smtClean="0">
                <a:solidFill>
                  <a:schemeClr val="tx1"/>
                </a:solidFill>
                <a:cs typeface="Arabic Typesetting" pitchFamily="66" charset="-78"/>
              </a:rPr>
              <a:t>an abode of togetherness , protection and development, ownership, community participation and empowerment.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b="1" i="1" dirty="0" smtClean="0">
              <a:solidFill>
                <a:schemeClr val="tx1"/>
              </a:solidFill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i="1" u="sng" dirty="0" smtClean="0">
                <a:solidFill>
                  <a:schemeClr val="tx1"/>
                </a:solidFill>
                <a:cs typeface="Arabic Typesetting" pitchFamily="66" charset="-78"/>
              </a:rPr>
              <a:t>Duration of the Program = 18 Months</a:t>
            </a:r>
          </a:p>
        </p:txBody>
      </p:sp>
      <p:pic>
        <p:nvPicPr>
          <p:cNvPr id="11268" name="Picture 16" descr="D:\ecd pics\Photo0050 - Copy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553200" y="990600"/>
            <a:ext cx="2590800" cy="25760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Content Placeholder 3" descr="D:\ecd pics\DSC01072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828800"/>
            <a:ext cx="1639417" cy="305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:\ecd pics\DSC0114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708440" y="3389176"/>
            <a:ext cx="2243336" cy="26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3810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Establishment of </a:t>
            </a:r>
            <a:r>
              <a:rPr lang="en-US" sz="2400" dirty="0" err="1" smtClean="0"/>
              <a:t>ECD</a:t>
            </a:r>
            <a:r>
              <a:rPr lang="en-US" sz="2400" dirty="0" smtClean="0"/>
              <a:t> Centers (</a:t>
            </a:r>
            <a:r>
              <a:rPr lang="en-US" sz="2400" dirty="0" err="1" smtClean="0"/>
              <a:t>SV</a:t>
            </a:r>
            <a:r>
              <a:rPr lang="en-US" sz="2400" dirty="0" smtClean="0"/>
              <a:t>/PV)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 of </a:t>
            </a:r>
            <a:r>
              <a:rPr lang="en-US" sz="2400" dirty="0" err="1" smtClean="0"/>
              <a:t>ECD</a:t>
            </a:r>
            <a:r>
              <a:rPr lang="en-US" sz="2400" dirty="0" smtClean="0"/>
              <a:t> Centers (</a:t>
            </a:r>
            <a:r>
              <a:rPr lang="en-US" sz="2400" dirty="0" err="1" smtClean="0"/>
              <a:t>SV</a:t>
            </a:r>
            <a:r>
              <a:rPr lang="en-US" sz="2400" dirty="0" smtClean="0"/>
              <a:t>/PV)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95" y="1371600"/>
            <a:ext cx="77466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Integrated approach of </a:t>
            </a:r>
            <a:r>
              <a:rPr lang="en-US" sz="2400" dirty="0" err="1" smtClean="0"/>
              <a:t>ECD</a:t>
            </a:r>
            <a:r>
              <a:rPr lang="en-US" sz="2400" dirty="0" smtClean="0"/>
              <a:t> Program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Color Identification</a:t>
            </a:r>
          </a:p>
          <a:p>
            <a:pPr eaLnBrk="1" hangingPunct="1"/>
            <a:r>
              <a:rPr lang="en-US" dirty="0" smtClean="0"/>
              <a:t>Story telling </a:t>
            </a:r>
          </a:p>
          <a:p>
            <a:pPr eaLnBrk="1" hangingPunct="1"/>
            <a:r>
              <a:rPr lang="en-US" dirty="0" smtClean="0"/>
              <a:t>Identification of fruits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in local language (</a:t>
            </a:r>
            <a:r>
              <a:rPr lang="en-US" dirty="0" err="1" smtClean="0"/>
              <a:t>Seraiki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Rhymes and Lories (lullabies)e</a:t>
            </a:r>
          </a:p>
          <a:p>
            <a:pPr eaLnBrk="1" hangingPunct="1"/>
            <a:r>
              <a:rPr lang="en-US" dirty="0" smtClean="0"/>
              <a:t>Toys &amp; Puppet exploration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4581" name="Picture 3" descr="E:\ECD-SV\Sanjha Verha activities\SAM_35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39624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Activities done with Children at </a:t>
            </a:r>
            <a:r>
              <a:rPr lang="en-US" sz="2400" dirty="0" err="1" smtClean="0"/>
              <a:t>SV</a:t>
            </a:r>
            <a:r>
              <a:rPr lang="en-US" sz="2400" dirty="0" smtClean="0"/>
              <a:t>:</a:t>
            </a:r>
            <a:endParaRPr lang="en-US" sz="2200" dirty="0"/>
          </a:p>
        </p:txBody>
      </p:sp>
      <p:pic>
        <p:nvPicPr>
          <p:cNvPr id="24580" name="Picture 2" descr="E:\ECD-SV\First Day Activities of Sanjha Vehra Basti Malook\Photo-0019.d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76200"/>
            <a:ext cx="3505200" cy="39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04800" y="1676400"/>
            <a:ext cx="85344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C:\Users\User\Desktop\cies\pics story board kot addu - Copy\DSC004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3288" y="3825876"/>
            <a:ext cx="2819400" cy="22196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1" name="Picture 2" descr="C:\Users\User\Desktop\cies\pics story board kot addu - Copy\DSCN0893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2743200" y="3886200"/>
            <a:ext cx="2709571" cy="213875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Content Placeholder 3" descr="D:\MIS RZIA LAST VISIT\DSC00702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5679" y="1051843"/>
            <a:ext cx="2687511" cy="2153488"/>
          </a:xfrm>
          <a:prstGeom prst="flowChart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D:\ecd pics\DSC005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40412" y="1009650"/>
            <a:ext cx="3034720" cy="22167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00788" y="3276600"/>
            <a:ext cx="2514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a typeface="+mj-ea"/>
                <a:cs typeface="Angsana New" pitchFamily="18" charset="-34"/>
              </a:rPr>
              <a:t>Regular Meetings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0" y="3348037"/>
            <a:ext cx="2514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a typeface="+mj-ea"/>
                <a:cs typeface="Angsana New" pitchFamily="18" charset="-34"/>
              </a:rPr>
              <a:t>Kitchen Gardening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0" y="1219200"/>
            <a:ext cx="266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ngsana New" pitchFamily="18" charset="-34"/>
                <a:cs typeface="Angsana New" pitchFamily="18" charset="-34"/>
              </a:rPr>
              <a:t>Activities undertaken by “</a:t>
            </a:r>
            <a:r>
              <a:rPr lang="en-US" sz="3200" b="1" i="1" dirty="0" err="1">
                <a:latin typeface="Angsana New" pitchFamily="18" charset="-34"/>
                <a:cs typeface="Angsana New" pitchFamily="18" charset="-34"/>
              </a:rPr>
              <a:t>SANJH</a:t>
            </a:r>
            <a:r>
              <a:rPr lang="en-US" sz="3200" b="1" i="1" dirty="0">
                <a:latin typeface="Angsana New" pitchFamily="18" charset="-34"/>
                <a:cs typeface="Angsana New" pitchFamily="18" charset="-34"/>
              </a:rPr>
              <a:t> “ Mothers’ Committee</a:t>
            </a:r>
          </a:p>
          <a:p>
            <a:pPr algn="just"/>
            <a:endParaRPr lang="en-US" b="1" u="sng" dirty="0" smtClean="0">
              <a:latin typeface="Calibri" pitchFamily="34" charset="0"/>
              <a:cs typeface="Andalus" pitchFamily="18" charset="-78"/>
            </a:endParaRPr>
          </a:p>
          <a:p>
            <a:pPr algn="just"/>
            <a:r>
              <a:rPr lang="en-US" b="1" u="sng" dirty="0" smtClean="0">
                <a:latin typeface="Calibri" pitchFamily="34" charset="0"/>
                <a:cs typeface="Andalus" pitchFamily="18" charset="-78"/>
              </a:rPr>
              <a:t>Mothers </a:t>
            </a:r>
            <a:r>
              <a:rPr lang="en-US" b="1" u="sng" dirty="0">
                <a:latin typeface="Calibri" pitchFamily="34" charset="0"/>
                <a:cs typeface="Andalus" pitchFamily="18" charset="-78"/>
              </a:rPr>
              <a:t>engaged in</a:t>
            </a:r>
            <a:r>
              <a:rPr lang="en-US" b="1" dirty="0">
                <a:latin typeface="Calibri" pitchFamily="34" charset="0"/>
                <a:cs typeface="Andalus" pitchFamily="18" charset="-78"/>
              </a:rPr>
              <a:t>: </a:t>
            </a:r>
            <a:endParaRPr lang="en-US" b="1" dirty="0" smtClean="0">
              <a:latin typeface="Calibri" pitchFamily="34" charset="0"/>
              <a:cs typeface="Andalus" pitchFamily="18" charset="-78"/>
            </a:endParaRPr>
          </a:p>
          <a:p>
            <a:pPr algn="just"/>
            <a:endParaRPr lang="en-US" sz="2400" b="1" dirty="0" smtClean="0">
              <a:latin typeface="Calibri" pitchFamily="34" charset="0"/>
              <a:cs typeface="Andalus" pitchFamily="18" charset="-78"/>
            </a:endParaRPr>
          </a:p>
          <a:p>
            <a:pPr algn="just"/>
            <a:r>
              <a:rPr lang="en-US" sz="2400" dirty="0" smtClean="0">
                <a:latin typeface="Calibri" pitchFamily="34" charset="0"/>
                <a:cs typeface="Andalus" pitchFamily="18" charset="-78"/>
              </a:rPr>
              <a:t>Farming</a:t>
            </a:r>
            <a:r>
              <a:rPr lang="en-US" sz="2400" dirty="0">
                <a:latin typeface="Calibri" pitchFamily="34" charset="0"/>
                <a:cs typeface="Andalus" pitchFamily="18" charset="-78"/>
              </a:rPr>
              <a:t>, sowing, harvesting,  cattle farming; brick kilns </a:t>
            </a:r>
            <a:r>
              <a:rPr lang="en-US" sz="2400" dirty="0" smtClean="0">
                <a:latin typeface="Calibri" pitchFamily="34" charset="0"/>
                <a:cs typeface="Andalus" pitchFamily="18" charset="-78"/>
              </a:rPr>
              <a:t>handicrafts etc.</a:t>
            </a:r>
            <a:endParaRPr lang="en-US" sz="4000" i="1" dirty="0"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843213" y="6477000"/>
            <a:ext cx="2590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a typeface="+mj-ea"/>
                <a:cs typeface="Angsana New" pitchFamily="18" charset="-34"/>
              </a:rPr>
              <a:t>Assisting </a:t>
            </a:r>
            <a:r>
              <a:rPr lang="en-US" sz="2000" b="1" dirty="0" smtClean="0">
                <a:ea typeface="+mj-ea"/>
                <a:cs typeface="Angsana New" pitchFamily="18" charset="-34"/>
              </a:rPr>
              <a:t>Teachers</a:t>
            </a:r>
            <a:endParaRPr lang="en-US" sz="2000" b="1" dirty="0">
              <a:ea typeface="+mj-ea"/>
              <a:cs typeface="Angsana New" pitchFamily="18" charset="-34"/>
            </a:endParaRPr>
          </a:p>
        </p:txBody>
      </p:sp>
      <p:sp>
        <p:nvSpPr>
          <p:cNvPr id="17419" name="Picture 4" descr="Photo90.jpg"/>
          <p:cNvSpPr>
            <a:spLocks noChangeAspect="1"/>
          </p:cNvSpPr>
          <p:nvPr/>
        </p:nvSpPr>
        <p:spPr bwMode="auto">
          <a:xfrm>
            <a:off x="5653088" y="422116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6488113"/>
            <a:ext cx="314483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Planning &amp; Management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72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 Support Group for Empowerment &amp; Decision Making: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Users\ITA\Desktop\DCIM\100PHOTO\SAM_34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7432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ITA\Desktop\DCIM\100PHOTO\SAM_3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667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30480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Teachers and LHWs being  trained under ECD-SV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1371600"/>
            <a:ext cx="3581400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Mothers sessions with LHW and Doctors on primary health issues under ECD-SV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Session with </a:t>
            </a:r>
            <a:r>
              <a:rPr lang="en-US" sz="2400" dirty="0" err="1" smtClean="0"/>
              <a:t>LHWs</a:t>
            </a:r>
            <a:r>
              <a:rPr lang="en-US" sz="2400" dirty="0" smtClean="0"/>
              <a:t>/Doctors for  Teachers &amp; Mothers in </a:t>
            </a:r>
            <a:r>
              <a:rPr lang="en-US" sz="2400" dirty="0" err="1" smtClean="0"/>
              <a:t>ECD</a:t>
            </a:r>
            <a:r>
              <a:rPr lang="en-US" sz="24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953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80% working females have benefitted providing safe and protected space for their children 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1069 females were benefitted from health sessions organized by Lady Health Worker (</a:t>
            </a:r>
            <a:r>
              <a:rPr lang="en-US" sz="2000" dirty="0" err="1" smtClean="0"/>
              <a:t>LHW</a:t>
            </a:r>
            <a:r>
              <a:rPr lang="en-US" sz="2000" dirty="0" smtClean="0"/>
              <a:t>) on child and maternal health. 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Mothers were also given awareness on the importance of healthy and nutritious meal for their children 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127 females received vocational course certified by </a:t>
            </a:r>
            <a:r>
              <a:rPr lang="en-US" sz="2000" dirty="0" err="1" smtClean="0"/>
              <a:t>TEVTA</a:t>
            </a:r>
            <a:r>
              <a:rPr lang="en-US" sz="2000" dirty="0" smtClean="0"/>
              <a:t> for their livelihood. 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Catered a total of 1800 children, out of which 340 children have been mainstreamed/transited to formal schooling successfully 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350 children have been facilitated for their birth record.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Highlights of </a:t>
            </a:r>
            <a:r>
              <a:rPr lang="en-US" sz="2400" dirty="0" err="1" smtClean="0"/>
              <a:t>ECD</a:t>
            </a:r>
            <a:r>
              <a:rPr lang="en-US" sz="2400" dirty="0" smtClean="0"/>
              <a:t> Program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 smtClean="0"/>
              <a:t>Pay heed to research &amp; start implementing policies!</a:t>
            </a:r>
          </a:p>
          <a:p>
            <a:pPr algn="just">
              <a:defRPr/>
            </a:pPr>
            <a:r>
              <a:rPr lang="en-US" sz="2400" dirty="0" smtClean="0"/>
              <a:t>Move from ECE to ECCE! (0-8 years)</a:t>
            </a:r>
          </a:p>
          <a:p>
            <a:pPr algn="just">
              <a:defRPr/>
            </a:pPr>
            <a:r>
              <a:rPr lang="en-US" sz="2400" dirty="0" smtClean="0"/>
              <a:t>End the randomness – use of terms, introduction of textbooks, lesson plans, formulas, investment of &amp; on resources </a:t>
            </a:r>
          </a:p>
          <a:p>
            <a:pPr algn="just">
              <a:defRPr/>
            </a:pPr>
            <a:r>
              <a:rPr lang="en-US" sz="2400" dirty="0" smtClean="0"/>
              <a:t>Connect – research &amp; policy, school &amp; community, numeracy/literacy with cognition &amp; development</a:t>
            </a:r>
          </a:p>
          <a:p>
            <a:pPr algn="just"/>
            <a:r>
              <a:rPr lang="en-US" sz="2400" dirty="0" smtClean="0"/>
              <a:t>To turn attention to the role of teachers in early grades and the contributions made by pre-service and in-service training.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Marching towards 2015: What we need to do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334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Without an investment and resource strategy for  quality, children will continue to suffer from  social, emotional and learning stress….especially the bottom ones.</a:t>
            </a:r>
          </a:p>
          <a:p>
            <a:pPr algn="just">
              <a:spcBef>
                <a:spcPts val="0"/>
              </a:spcBef>
              <a:defRPr/>
            </a:pPr>
            <a:endParaRPr lang="en-US" dirty="0" smtClean="0"/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Emergent health and education collaboration must be strengthened for institutional ownership and the beginning of an ECCE program in Pakistan.</a:t>
            </a:r>
          </a:p>
          <a:p>
            <a:pPr algn="just">
              <a:spcBef>
                <a:spcPts val="0"/>
              </a:spcBef>
              <a:defRPr/>
            </a:pPr>
            <a:endParaRPr lang="en-US" dirty="0" smtClean="0"/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Need for a multi-</a:t>
            </a:r>
            <a:r>
              <a:rPr lang="en-US" dirty="0" err="1" smtClean="0"/>
              <a:t>sectoral</a:t>
            </a:r>
            <a:r>
              <a:rPr lang="en-US" dirty="0" smtClean="0"/>
              <a:t> stakeholders group to formulate ECD/ECCE national strategy document with provincial ownership. </a:t>
            </a:r>
            <a:endParaRPr lang="en-US" dirty="0" smtClean="0"/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Post 2015 – ideally a stand alone goal for ECE (</a:t>
            </a:r>
            <a:r>
              <a:rPr lang="en-US" dirty="0" err="1" smtClean="0"/>
              <a:t>Arnic</a:t>
            </a:r>
            <a:r>
              <a:rPr lang="en-US" dirty="0" smtClean="0"/>
              <a:t>, ECCE Consultative group)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Marching towards 2015: What we need to do</a:t>
            </a:r>
            <a:endParaRPr lang="en-US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</a:p>
        </p:txBody>
      </p:sp>
      <p:pic>
        <p:nvPicPr>
          <p:cNvPr id="7" name="Content Placeholder 6" descr="DSC_0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20588" y="1524000"/>
            <a:ext cx="6902824" cy="4572000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579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Jomtien</a:t>
            </a:r>
            <a:r>
              <a:rPr lang="en-US" sz="2400" dirty="0" smtClean="0"/>
              <a:t> Declaration for Education For All</a:t>
            </a:r>
          </a:p>
          <a:p>
            <a:endParaRPr lang="en-US" sz="2400" dirty="0" smtClean="0"/>
          </a:p>
          <a:p>
            <a:r>
              <a:rPr lang="en-US" sz="2400" dirty="0" smtClean="0"/>
              <a:t>2000 Dakar Framework for Action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180 world leaders signed the Education For All </a:t>
            </a:r>
            <a:r>
              <a:rPr lang="en-US" sz="2400" dirty="0" smtClean="0">
                <a:sym typeface="Wingdings" pitchFamily="2" charset="2"/>
              </a:rPr>
              <a:t> Goal 1: ECE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/>
              <a:t>Healthy development in early years </a:t>
            </a:r>
            <a:r>
              <a:rPr lang="en-US" sz="2800" dirty="0" smtClean="0">
                <a:sym typeface="Wingdings" pitchFamily="2" charset="2"/>
              </a:rPr>
              <a:t> foundation for successful adaptation &amp; effective learning  leading to:</a:t>
            </a:r>
          </a:p>
          <a:p>
            <a:pPr lvl="1"/>
            <a:r>
              <a:rPr lang="en-US" dirty="0" smtClean="0"/>
              <a:t>academic achievement,</a:t>
            </a:r>
          </a:p>
          <a:p>
            <a:pPr lvl="1"/>
            <a:r>
              <a:rPr lang="en-US" dirty="0" smtClean="0"/>
              <a:t>responsible citizenship, </a:t>
            </a:r>
          </a:p>
          <a:p>
            <a:pPr lvl="1"/>
            <a:r>
              <a:rPr lang="en-US" dirty="0" smtClean="0"/>
              <a:t>lifelong health, and </a:t>
            </a:r>
          </a:p>
          <a:p>
            <a:pPr lvl="1"/>
            <a:r>
              <a:rPr lang="en-US" dirty="0" smtClean="0"/>
              <a:t>economic and</a:t>
            </a:r>
          </a:p>
          <a:p>
            <a:pPr lvl="1"/>
            <a:r>
              <a:rPr lang="en-US" dirty="0" smtClean="0"/>
              <a:t>human development (</a:t>
            </a:r>
            <a:r>
              <a:rPr lang="en-US" dirty="0" err="1" smtClean="0"/>
              <a:t>Shankoff</a:t>
            </a:r>
            <a:r>
              <a:rPr lang="en-US" dirty="0" smtClean="0"/>
              <a:t>, 2010)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Children waiting to be the centre of attention!!!</a:t>
            </a:r>
          </a:p>
          <a:p>
            <a:r>
              <a:rPr lang="en-US" sz="2800" dirty="0" smtClean="0"/>
              <a:t>Affected due to many reasons including poverty, vulnerability, lack of resources.</a:t>
            </a:r>
          </a:p>
          <a:p>
            <a:r>
              <a:rPr lang="en-US" sz="2800" dirty="0" smtClean="0"/>
              <a:t>A chronic lack of inter-departmental collaboration for challenges of health, nutrition, care/protection &amp; learning.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11628" y="1727201"/>
          <a:ext cx="8403772" cy="441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96636"/>
            <a:ext cx="86105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GMR</a:t>
            </a:r>
            <a:r>
              <a:rPr lang="en-US" sz="2400" b="1" dirty="0" smtClean="0"/>
              <a:t> (2013-2014)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650468"/>
            <a:ext cx="252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PSLMs 2011-2012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1"/>
            <a:ext cx="86867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Transitions </a:t>
            </a:r>
            <a:r>
              <a:rPr lang="en-US" sz="2200" dirty="0" err="1" smtClean="0"/>
              <a:t>ECE</a:t>
            </a:r>
            <a:r>
              <a:rPr lang="en-US" sz="2200" dirty="0" smtClean="0"/>
              <a:t>, Primary &amp; Middle Levels-National &amp; Provincial  </a:t>
            </a:r>
            <a:endParaRPr lang="en-US" sz="2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749042"/>
              </p:ext>
            </p:extLst>
          </p:nvPr>
        </p:nvGraphicFramePr>
        <p:xfrm>
          <a:off x="228602" y="1219201"/>
          <a:ext cx="8721972" cy="4114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529"/>
                <a:gridCol w="808827"/>
                <a:gridCol w="808827"/>
                <a:gridCol w="808827"/>
                <a:gridCol w="808827"/>
                <a:gridCol w="808827"/>
                <a:gridCol w="808827"/>
                <a:gridCol w="808827"/>
                <a:gridCol w="808827"/>
                <a:gridCol w="808827"/>
              </a:tblGrid>
              <a:tr h="63304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REGION AND PROVINCE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GER ECE, NET PRIMARY and Elementary Level  ENROLMENT (PERCENT)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9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5099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2011-2012</a:t>
                      </a:r>
                    </a:p>
                    <a:p>
                      <a:pPr marL="0" marR="0" indent="5099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GER </a:t>
                      </a:r>
                      <a:r>
                        <a:rPr lang="en-GB" sz="1800" dirty="0" err="1">
                          <a:effectLst/>
                        </a:rPr>
                        <a:t>ECE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 smtClean="0">
                        <a:effectLst/>
                      </a:endParaRPr>
                    </a:p>
                    <a:p>
                      <a:pPr marL="0" marR="0" indent="5099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(Age 3-5)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2011-12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NER</a:t>
                      </a:r>
                      <a:r>
                        <a:rPr lang="en-GB" sz="1800" dirty="0">
                          <a:effectLst/>
                        </a:rPr>
                        <a:t> Primary </a:t>
                      </a:r>
                      <a:endParaRPr lang="en-GB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Age 6-10)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2011-12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NER</a:t>
                      </a:r>
                      <a:r>
                        <a:rPr lang="en-GB" sz="1800" dirty="0">
                          <a:effectLst/>
                        </a:rPr>
                        <a:t> Middle </a:t>
                      </a:r>
                      <a:endParaRPr lang="en-GB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Age 11-13)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BOTH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BOTH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276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BOTH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6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Pakistan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Punjab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Sindh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KPK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30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Balochistan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879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20437"/>
            <a:ext cx="8534399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ECE: What is promised?</a:t>
            </a:r>
            <a:br>
              <a:rPr lang="en-US" sz="2000" dirty="0" smtClean="0"/>
            </a:br>
            <a:r>
              <a:rPr lang="en-US" sz="2000" dirty="0" smtClean="0"/>
              <a:t>(National Education Policy -</a:t>
            </a:r>
            <a:r>
              <a:rPr lang="en-US" sz="2000" dirty="0" err="1" smtClean="0"/>
              <a:t>NEP</a:t>
            </a:r>
            <a:r>
              <a:rPr lang="en-US" sz="2000" dirty="0" smtClean="0"/>
              <a:t> 2009 &amp; Article 25 A – Right to Education –for  5-16 years )</a:t>
            </a:r>
            <a:endParaRPr lang="en-US" sz="20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51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National Curriculum 2007 aligned with  developmental domains</a:t>
            </a:r>
          </a:p>
          <a:p>
            <a:pPr lvl="1">
              <a:defRPr/>
            </a:pPr>
            <a:r>
              <a:rPr lang="en-US" sz="2000" dirty="0" smtClean="0"/>
              <a:t>Contextualized, consultative and research based</a:t>
            </a:r>
          </a:p>
          <a:p>
            <a:pPr>
              <a:defRPr/>
            </a:pPr>
            <a:r>
              <a:rPr lang="en-US" sz="2000" dirty="0" smtClean="0"/>
              <a:t>Frameworks for classroom implementation in rural and urban areas for ECE</a:t>
            </a:r>
          </a:p>
          <a:p>
            <a:pPr>
              <a:defRPr/>
            </a:pPr>
            <a:r>
              <a:rPr lang="en-US" sz="2000" dirty="0" smtClean="0"/>
              <a:t>Early Learning Development Standards (ELDS) – validation still not done    </a:t>
            </a:r>
          </a:p>
          <a:p>
            <a:pPr>
              <a:defRPr/>
            </a:pPr>
            <a:r>
              <a:rPr lang="en-US" sz="2000" dirty="0" smtClean="0"/>
              <a:t>Specific policies for ECE introduction, budgetary provisions and plans across Pakistan:</a:t>
            </a:r>
          </a:p>
          <a:p>
            <a:pPr lvl="1">
              <a:defRPr/>
            </a:pPr>
            <a:r>
              <a:rPr lang="en-US" sz="2000" b="1" dirty="0" smtClean="0"/>
              <a:t>Sindh Sector Plan </a:t>
            </a:r>
          </a:p>
          <a:p>
            <a:pPr lvl="1">
              <a:defRPr/>
            </a:pPr>
            <a:r>
              <a:rPr lang="en-US" sz="2000" b="1" dirty="0" smtClean="0"/>
              <a:t>Balochistan Sector Plan</a:t>
            </a:r>
          </a:p>
          <a:p>
            <a:pPr lvl="1">
              <a:defRPr/>
            </a:pPr>
            <a:r>
              <a:rPr lang="en-US" sz="2000" b="1" dirty="0" smtClean="0"/>
              <a:t>Punjab </a:t>
            </a:r>
            <a:r>
              <a:rPr lang="en-US" sz="2000" b="1" dirty="0" err="1" smtClean="0"/>
              <a:t>ECE</a:t>
            </a:r>
            <a:r>
              <a:rPr lang="en-US" sz="2000" b="1" dirty="0" smtClean="0"/>
              <a:t> Sector Plan </a:t>
            </a:r>
          </a:p>
          <a:p>
            <a:pPr lvl="1">
              <a:defRPr/>
            </a:pPr>
            <a:r>
              <a:rPr lang="en-US" sz="2000" b="1" dirty="0" err="1" smtClean="0"/>
              <a:t>KP</a:t>
            </a:r>
            <a:r>
              <a:rPr lang="en-US" sz="2000" b="1" dirty="0" smtClean="0"/>
              <a:t> Sector Plan </a:t>
            </a:r>
          </a:p>
          <a:p>
            <a:pPr lvl="1">
              <a:defRPr/>
            </a:pPr>
            <a:r>
              <a:rPr lang="en-US" sz="2000" b="1" dirty="0" smtClean="0"/>
              <a:t>RTE Acts in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, Sindh and Ordinance in Balochistan </a:t>
            </a:r>
          </a:p>
          <a:p>
            <a:pPr>
              <a:defRPr/>
            </a:pPr>
            <a:r>
              <a:rPr lang="en-US" sz="2000" dirty="0" smtClean="0"/>
              <a:t>A robust  mix of technical and grassroots expertise for Teacher Education, best practices; innovations  follow-up and support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20437"/>
            <a:ext cx="85343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ECE</a:t>
            </a:r>
            <a:r>
              <a:rPr lang="en-US" sz="2200" dirty="0" smtClean="0"/>
              <a:t> in Pakistan: What we have…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088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625</TotalTime>
  <Words>1685</Words>
  <Application>Microsoft Office PowerPoint</Application>
  <PresentationFormat>On-screen Show (4:3)</PresentationFormat>
  <Paragraphs>269</Paragraphs>
  <Slides>35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Slide 1</vt:lpstr>
      <vt:lpstr>Presentation Overview</vt:lpstr>
      <vt:lpstr>BACKGROUND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DATA TRENDS (ASER PAKISTAN)</vt:lpstr>
      <vt:lpstr>Slide 13</vt:lpstr>
      <vt:lpstr>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ECE PROGRAMES (BY ITA)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ita</dc:creator>
  <cp:lastModifiedBy>ita</cp:lastModifiedBy>
  <cp:revision>26</cp:revision>
  <dcterms:created xsi:type="dcterms:W3CDTF">2014-03-09T19:58:39Z</dcterms:created>
  <dcterms:modified xsi:type="dcterms:W3CDTF">2014-03-15T13:45:17Z</dcterms:modified>
</cp:coreProperties>
</file>