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312" r:id="rId3"/>
    <p:sldId id="310" r:id="rId4"/>
    <p:sldId id="265" r:id="rId5"/>
    <p:sldId id="266" r:id="rId6"/>
    <p:sldId id="257" r:id="rId7"/>
    <p:sldId id="267" r:id="rId8"/>
    <p:sldId id="259" r:id="rId9"/>
    <p:sldId id="261" r:id="rId10"/>
    <p:sldId id="288" r:id="rId11"/>
    <p:sldId id="272" r:id="rId12"/>
    <p:sldId id="273" r:id="rId13"/>
    <p:sldId id="275" r:id="rId14"/>
    <p:sldId id="274" r:id="rId15"/>
    <p:sldId id="271" r:id="rId16"/>
    <p:sldId id="262" r:id="rId17"/>
    <p:sldId id="276" r:id="rId18"/>
    <p:sldId id="277" r:id="rId19"/>
    <p:sldId id="278" r:id="rId20"/>
    <p:sldId id="279" r:id="rId21"/>
    <p:sldId id="316" r:id="rId22"/>
    <p:sldId id="284" r:id="rId23"/>
    <p:sldId id="285" r:id="rId24"/>
    <p:sldId id="305" r:id="rId25"/>
    <p:sldId id="286" r:id="rId26"/>
    <p:sldId id="287" r:id="rId27"/>
    <p:sldId id="290" r:id="rId28"/>
    <p:sldId id="308" r:id="rId29"/>
    <p:sldId id="292" r:id="rId30"/>
    <p:sldId id="294" r:id="rId31"/>
    <p:sldId id="295" r:id="rId32"/>
    <p:sldId id="296" r:id="rId33"/>
    <p:sldId id="298" r:id="rId34"/>
    <p:sldId id="299" r:id="rId35"/>
    <p:sldId id="314" r:id="rId36"/>
    <p:sldId id="302" r:id="rId37"/>
    <p:sldId id="303" r:id="rId38"/>
    <p:sldId id="313" r:id="rId39"/>
    <p:sldId id="300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9966"/>
    <a:srgbClr val="990000"/>
    <a:srgbClr val="75BD8B"/>
    <a:srgbClr val="10040E"/>
    <a:srgbClr val="10040F"/>
    <a:srgbClr val="0E060E"/>
    <a:srgbClr val="9F319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74" d="100"/>
          <a:sy n="74" d="100"/>
        </p:scale>
        <p:origin x="540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J:\FH\ASER\ASER%202015\Report%20Cards%20aser%2015\Reportcards%20Excel%202015\Punjab%20Rural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812639916828555"/>
          <c:y val="7.0023718387277847E-2"/>
          <c:w val="0.88270929942974774"/>
          <c:h val="0.63043724400991885"/>
        </c:manualLayout>
      </c:layout>
      <c:lineChart>
        <c:grouping val="standard"/>
        <c:varyColors val="0"/>
        <c:ser>
          <c:idx val="2"/>
          <c:order val="0"/>
          <c:tx>
            <c:strRef>
              <c:f>Sheet2!$D$14</c:f>
              <c:strCache>
                <c:ptCount val="1"/>
                <c:pt idx="0">
                  <c:v>2015</c:v>
                </c:pt>
              </c:strCache>
            </c:strRef>
          </c:tx>
          <c:spPr>
            <a:ln w="57150">
              <a:solidFill>
                <a:schemeClr val="accent2"/>
              </a:solidFill>
            </a:ln>
          </c:spPr>
          <c:marker>
            <c:spPr>
              <a:solidFill>
                <a:schemeClr val="accent2"/>
              </a:solidFill>
              <a:ln w="57150">
                <a:solidFill>
                  <a:schemeClr val="accent2"/>
                </a:solidFill>
              </a:ln>
            </c:spPr>
          </c:marker>
          <c:dLbls>
            <c:spPr>
              <a:noFill/>
              <a:ln>
                <a:noFill/>
              </a:ln>
              <a:effectLst/>
            </c:sp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</c:ext>
            </c:extLst>
          </c:dLbls>
          <c:cat>
            <c:numRef>
              <c:f>Sheet2!$A$15:$A$24</c:f>
              <c:numCache>
                <c:formatCode>General</c:formatCode>
                <c:ptCount val="1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</c:numCache>
            </c:numRef>
          </c:cat>
          <c:val>
            <c:numRef>
              <c:f>Sheet2!$D$15:$D$24</c:f>
              <c:numCache>
                <c:formatCode>General</c:formatCode>
                <c:ptCount val="10"/>
                <c:pt idx="0">
                  <c:v>18</c:v>
                </c:pt>
                <c:pt idx="1">
                  <c:v>15</c:v>
                </c:pt>
                <c:pt idx="2">
                  <c:v>13</c:v>
                </c:pt>
                <c:pt idx="3">
                  <c:v>12</c:v>
                </c:pt>
                <c:pt idx="4">
                  <c:v>12</c:v>
                </c:pt>
                <c:pt idx="5">
                  <c:v>8</c:v>
                </c:pt>
                <c:pt idx="6">
                  <c:v>7</c:v>
                </c:pt>
                <c:pt idx="7">
                  <c:v>7</c:v>
                </c:pt>
                <c:pt idx="8">
                  <c:v>5</c:v>
                </c:pt>
                <c:pt idx="9">
                  <c:v>4</c:v>
                </c:pt>
              </c:numCache>
            </c:numRef>
          </c:val>
          <c:smooth val="0"/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128146944"/>
        <c:axId val="128171256"/>
      </c:lineChart>
      <c:catAx>
        <c:axId val="12814694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Class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128171256"/>
        <c:crosses val="autoZero"/>
        <c:auto val="1"/>
        <c:lblAlgn val="ctr"/>
        <c:lblOffset val="100"/>
        <c:noMultiLvlLbl val="0"/>
      </c:catAx>
      <c:valAx>
        <c:axId val="128171256"/>
        <c:scaling>
          <c:orientation val="minMax"/>
          <c:max val="40"/>
          <c:min val="0"/>
        </c:scaling>
        <c:delete val="0"/>
        <c:axPos val="l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% Children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128146944"/>
        <c:crosses val="autoZero"/>
        <c:crossBetween val="between"/>
        <c:majorUnit val="10"/>
      </c:valAx>
    </c:plotArea>
    <c:plotVisOnly val="1"/>
    <c:dispBlanksAs val="gap"/>
    <c:showDLblsOverMax val="0"/>
  </c:chart>
  <c:txPr>
    <a:bodyPr/>
    <a:lstStyle/>
    <a:p>
      <a:pPr>
        <a:defRPr sz="2400"/>
      </a:pPr>
      <a:endParaRPr lang="en-US"/>
    </a:p>
  </c:txPr>
  <c:externalData r:id="rId1">
    <c:autoUpdate val="0"/>
  </c:externalData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F51C1E-25A3-4AA9-BC93-861F448AEBD7}" type="datetimeFigureOut">
              <a:rPr lang="en-US" smtClean="0"/>
              <a:pPr/>
              <a:t>3/2/2016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6E7C5-B60D-4E59-9844-0A1427D0721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0597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F51C1E-25A3-4AA9-BC93-861F448AEBD7}" type="datetimeFigureOut">
              <a:rPr lang="en-US" smtClean="0"/>
              <a:pPr/>
              <a:t>3/2/2016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6E7C5-B60D-4E59-9844-0A1427D0721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9269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F51C1E-25A3-4AA9-BC93-861F448AEBD7}" type="datetimeFigureOut">
              <a:rPr lang="en-US" smtClean="0"/>
              <a:pPr/>
              <a:t>3/2/2016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6E7C5-B60D-4E59-9844-0A1427D0721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9537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F51C1E-25A3-4AA9-BC93-861F448AEBD7}" type="datetimeFigureOut">
              <a:rPr lang="en-US" smtClean="0"/>
              <a:pPr/>
              <a:t>3/2/2016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6E7C5-B60D-4E59-9844-0A1427D0721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2137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F51C1E-25A3-4AA9-BC93-861F448AEBD7}" type="datetimeFigureOut">
              <a:rPr lang="en-US" smtClean="0"/>
              <a:pPr/>
              <a:t>3/2/2016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6E7C5-B60D-4E59-9844-0A1427D0721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2704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F51C1E-25A3-4AA9-BC93-861F448AEBD7}" type="datetimeFigureOut">
              <a:rPr lang="en-US" smtClean="0"/>
              <a:pPr/>
              <a:t>3/2/2016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6E7C5-B60D-4E59-9844-0A1427D0721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5461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F51C1E-25A3-4AA9-BC93-861F448AEBD7}" type="datetimeFigureOut">
              <a:rPr lang="en-US" smtClean="0"/>
              <a:pPr/>
              <a:t>3/2/2016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6E7C5-B60D-4E59-9844-0A1427D0721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6276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F51C1E-25A3-4AA9-BC93-861F448AEBD7}" type="datetimeFigureOut">
              <a:rPr lang="en-US" smtClean="0"/>
              <a:pPr/>
              <a:t>3/2/2016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6E7C5-B60D-4E59-9844-0A1427D0721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4446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F51C1E-25A3-4AA9-BC93-861F448AEBD7}" type="datetimeFigureOut">
              <a:rPr lang="en-US" smtClean="0"/>
              <a:pPr/>
              <a:t>3/2/2016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6E7C5-B60D-4E59-9844-0A1427D0721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7680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F51C1E-25A3-4AA9-BC93-861F448AEBD7}" type="datetimeFigureOut">
              <a:rPr lang="en-US" smtClean="0"/>
              <a:pPr/>
              <a:t>3/2/2016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6E7C5-B60D-4E59-9844-0A1427D0721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1915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F51C1E-25A3-4AA9-BC93-861F448AEBD7}" type="datetimeFigureOut">
              <a:rPr lang="en-US" smtClean="0"/>
              <a:pPr/>
              <a:t>3/2/2016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6E7C5-B60D-4E59-9844-0A1427D0721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7328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47427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F51C1E-25A3-4AA9-BC93-861F448AEBD7}" type="datetimeFigureOut">
              <a:rPr lang="en-US" smtClean="0"/>
              <a:pPr/>
              <a:t>3/2/2016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76E7C5-B60D-4E59-9844-0A1427D0721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43702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tiff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image" Target="../media/image59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231661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68300" y="233664"/>
            <a:ext cx="87090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ICT has the highest percentage of children (age 6-16 years) enrolled </a:t>
            </a:r>
            <a:endParaRPr lang="en-US" sz="24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7664" y="1369309"/>
            <a:ext cx="8623300" cy="5168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091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232533" y="126460"/>
            <a:ext cx="8534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Gender gaps persists but the percentage of out-off-school  children has remained the same as compared to 2014.</a:t>
            </a:r>
            <a:endParaRPr lang="en-US" sz="2400" b="1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221"/>
          <a:stretch/>
        </p:blipFill>
        <p:spPr>
          <a:xfrm>
            <a:off x="1537152" y="1359404"/>
            <a:ext cx="8414304" cy="1345159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1905388" y="2608292"/>
            <a:ext cx="808556" cy="323968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600" b="1" dirty="0" smtClean="0">
                <a:solidFill>
                  <a:schemeClr val="bg1"/>
                </a:solidFill>
              </a:rPr>
              <a:t>2014</a:t>
            </a:r>
            <a:endParaRPr lang="en-US" sz="1600" b="1" dirty="0">
              <a:solidFill>
                <a:schemeClr val="bg1"/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8824901" y="2616802"/>
            <a:ext cx="741882" cy="323968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600" b="1" dirty="0" smtClean="0">
                <a:solidFill>
                  <a:schemeClr val="bg1"/>
                </a:solidFill>
              </a:rPr>
              <a:t>2015</a:t>
            </a:r>
            <a:endParaRPr lang="en-US" sz="1600" b="1" dirty="0">
              <a:solidFill>
                <a:schemeClr val="bg1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26" t="36680" r="78754" b="50732"/>
          <a:stretch/>
        </p:blipFill>
        <p:spPr>
          <a:xfrm>
            <a:off x="565600" y="3496147"/>
            <a:ext cx="296213" cy="65682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42" t="64570" r="60846" b="29013"/>
          <a:stretch/>
        </p:blipFill>
        <p:spPr>
          <a:xfrm rot="16200000">
            <a:off x="375767" y="4913470"/>
            <a:ext cx="723037" cy="35469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26" t="36680" r="78754" b="50732"/>
          <a:stretch/>
        </p:blipFill>
        <p:spPr>
          <a:xfrm>
            <a:off x="888643" y="3481938"/>
            <a:ext cx="296213" cy="65682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26" t="36680" r="78754" b="50732"/>
          <a:stretch/>
        </p:blipFill>
        <p:spPr>
          <a:xfrm>
            <a:off x="1193443" y="3481938"/>
            <a:ext cx="296213" cy="65682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26" t="36680" r="78754" b="50732"/>
          <a:stretch/>
        </p:blipFill>
        <p:spPr>
          <a:xfrm>
            <a:off x="2094963" y="3481936"/>
            <a:ext cx="296213" cy="65682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26" t="36680" r="78754" b="50732"/>
          <a:stretch/>
        </p:blipFill>
        <p:spPr>
          <a:xfrm>
            <a:off x="1783817" y="3481937"/>
            <a:ext cx="296213" cy="65682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26" t="36680" r="78754" b="50732"/>
          <a:stretch/>
        </p:blipFill>
        <p:spPr>
          <a:xfrm>
            <a:off x="1498243" y="3481938"/>
            <a:ext cx="296213" cy="65682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26" t="36680" r="78754" b="50732"/>
          <a:stretch/>
        </p:blipFill>
        <p:spPr>
          <a:xfrm>
            <a:off x="2417731" y="3481935"/>
            <a:ext cx="296213" cy="65682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26" t="36680" r="78754" b="50732"/>
          <a:stretch/>
        </p:blipFill>
        <p:spPr>
          <a:xfrm>
            <a:off x="2740499" y="3481934"/>
            <a:ext cx="296213" cy="65682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42" t="64570" r="60846" b="29013"/>
          <a:stretch/>
        </p:blipFill>
        <p:spPr>
          <a:xfrm rot="16200000">
            <a:off x="2004545" y="4899262"/>
            <a:ext cx="723037" cy="35469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42" t="64570" r="60846" b="29013"/>
          <a:stretch/>
        </p:blipFill>
        <p:spPr>
          <a:xfrm rot="16200000">
            <a:off x="697351" y="4899261"/>
            <a:ext cx="723037" cy="354699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42" t="64570" r="60846" b="29013"/>
          <a:stretch/>
        </p:blipFill>
        <p:spPr>
          <a:xfrm rot="16200000">
            <a:off x="1043922" y="4900475"/>
            <a:ext cx="723037" cy="35469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42" t="64570" r="60846" b="29013"/>
          <a:stretch/>
        </p:blipFill>
        <p:spPr>
          <a:xfrm rot="16200000">
            <a:off x="1366385" y="4899261"/>
            <a:ext cx="723037" cy="35469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42" t="64570" r="60846" b="29013"/>
          <a:stretch/>
        </p:blipFill>
        <p:spPr>
          <a:xfrm rot="16200000">
            <a:off x="1679071" y="4899262"/>
            <a:ext cx="723037" cy="35469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42" t="64570" r="60846" b="29013"/>
          <a:stretch/>
        </p:blipFill>
        <p:spPr>
          <a:xfrm rot="16200000">
            <a:off x="2317230" y="4899262"/>
            <a:ext cx="723037" cy="35469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26" t="36680" r="78754" b="50732"/>
          <a:stretch/>
        </p:blipFill>
        <p:spPr>
          <a:xfrm>
            <a:off x="7479422" y="3648547"/>
            <a:ext cx="296213" cy="656823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42" t="64570" r="60846" b="29013"/>
          <a:stretch/>
        </p:blipFill>
        <p:spPr>
          <a:xfrm rot="16200000">
            <a:off x="7302461" y="5091625"/>
            <a:ext cx="723037" cy="354699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26" t="36680" r="78754" b="50732"/>
          <a:stretch/>
        </p:blipFill>
        <p:spPr>
          <a:xfrm>
            <a:off x="7802465" y="3634338"/>
            <a:ext cx="296213" cy="656823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26" t="36680" r="78754" b="50732"/>
          <a:stretch/>
        </p:blipFill>
        <p:spPr>
          <a:xfrm>
            <a:off x="8107265" y="3634338"/>
            <a:ext cx="296213" cy="656823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26" t="36680" r="78754" b="50732"/>
          <a:stretch/>
        </p:blipFill>
        <p:spPr>
          <a:xfrm>
            <a:off x="9008785" y="3634336"/>
            <a:ext cx="296213" cy="656823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26" t="36680" r="78754" b="50732"/>
          <a:stretch/>
        </p:blipFill>
        <p:spPr>
          <a:xfrm>
            <a:off x="8697639" y="3634337"/>
            <a:ext cx="296213" cy="656823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26" t="36680" r="78754" b="50732"/>
          <a:stretch/>
        </p:blipFill>
        <p:spPr>
          <a:xfrm>
            <a:off x="8412065" y="3634338"/>
            <a:ext cx="296213" cy="656823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26" t="36680" r="78754" b="50732"/>
          <a:stretch/>
        </p:blipFill>
        <p:spPr>
          <a:xfrm>
            <a:off x="9331553" y="3634335"/>
            <a:ext cx="296213" cy="656823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26" t="36680" r="78754" b="50732"/>
          <a:stretch/>
        </p:blipFill>
        <p:spPr>
          <a:xfrm>
            <a:off x="9654321" y="3634334"/>
            <a:ext cx="296213" cy="656823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42" t="64570" r="60846" b="29013"/>
          <a:stretch/>
        </p:blipFill>
        <p:spPr>
          <a:xfrm rot="16200000">
            <a:off x="8931239" y="5077417"/>
            <a:ext cx="723037" cy="354699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42" t="64570" r="60846" b="29013"/>
          <a:stretch/>
        </p:blipFill>
        <p:spPr>
          <a:xfrm rot="16200000">
            <a:off x="7624045" y="5077416"/>
            <a:ext cx="723037" cy="354699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42" t="64570" r="60846" b="29013"/>
          <a:stretch/>
        </p:blipFill>
        <p:spPr>
          <a:xfrm rot="16200000">
            <a:off x="7970616" y="5078630"/>
            <a:ext cx="723037" cy="354699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42" t="64570" r="60846" b="29013"/>
          <a:stretch/>
        </p:blipFill>
        <p:spPr>
          <a:xfrm rot="16200000">
            <a:off x="8293079" y="5077416"/>
            <a:ext cx="723037" cy="354699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42" t="64570" r="60846" b="29013"/>
          <a:stretch/>
        </p:blipFill>
        <p:spPr>
          <a:xfrm rot="16200000">
            <a:off x="8605765" y="5077417"/>
            <a:ext cx="723037" cy="354699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42" t="64570" r="60846" b="29013"/>
          <a:stretch/>
        </p:blipFill>
        <p:spPr>
          <a:xfrm rot="16200000">
            <a:off x="9243924" y="5077417"/>
            <a:ext cx="723037" cy="354699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9827112" y="4834821"/>
            <a:ext cx="10219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75BD8B"/>
                </a:solidFill>
              </a:rPr>
              <a:t>7</a:t>
            </a:r>
            <a:r>
              <a:rPr lang="en-US" sz="4800" b="1" dirty="0" smtClean="0">
                <a:solidFill>
                  <a:srgbClr val="75BD8B"/>
                </a:solidFill>
              </a:rPr>
              <a:t>%</a:t>
            </a:r>
            <a:endParaRPr lang="en-US" sz="4800" b="1" dirty="0">
              <a:solidFill>
                <a:srgbClr val="75BD8B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10367620" y="3561459"/>
            <a:ext cx="10219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75BD8B"/>
                </a:solidFill>
              </a:rPr>
              <a:t>8%</a:t>
            </a:r>
            <a:endParaRPr lang="en-US" sz="4800" b="1" dirty="0">
              <a:solidFill>
                <a:srgbClr val="75BD8B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2921477" y="4663967"/>
            <a:ext cx="10219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75BD8B"/>
                </a:solidFill>
              </a:rPr>
              <a:t>7</a:t>
            </a:r>
            <a:r>
              <a:rPr lang="en-US" sz="4800" b="1" dirty="0" smtClean="0">
                <a:solidFill>
                  <a:srgbClr val="75BD8B"/>
                </a:solidFill>
              </a:rPr>
              <a:t>%</a:t>
            </a:r>
            <a:endParaRPr lang="en-US" sz="4800" b="1" dirty="0">
              <a:solidFill>
                <a:srgbClr val="75BD8B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3461985" y="3390605"/>
            <a:ext cx="10219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75BD8B"/>
                </a:solidFill>
              </a:rPr>
              <a:t>8%</a:t>
            </a:r>
            <a:endParaRPr lang="en-US" sz="4800" b="1" dirty="0">
              <a:solidFill>
                <a:srgbClr val="75BD8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7884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9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380" fill="hold">
                                          <p:stCondLst>
                                            <p:cond delay="38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380" fill="hold">
                                          <p:stCondLst>
                                            <p:cond delay="76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380" fill="hold">
                                          <p:stCondLst>
                                            <p:cond delay="114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380" fill="hold">
                                          <p:stCondLst>
                                            <p:cond delay="152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8" grpId="0" animBg="1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 txBox="1">
            <a:spLocks/>
          </p:cNvSpPr>
          <p:nvPr/>
        </p:nvSpPr>
        <p:spPr>
          <a:xfrm>
            <a:off x="1720189" y="2401585"/>
            <a:ext cx="741882" cy="32396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600" b="1" dirty="0" smtClean="0">
                <a:solidFill>
                  <a:schemeClr val="bg1"/>
                </a:solidFill>
              </a:rPr>
              <a:t>2014</a:t>
            </a:r>
            <a:endParaRPr lang="en-US" sz="1600" b="1" dirty="0">
              <a:solidFill>
                <a:schemeClr val="bg1"/>
              </a:solidFill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9344392" y="2487664"/>
            <a:ext cx="741882" cy="323968"/>
          </a:xfrm>
          <a:prstGeom prst="rect">
            <a:avLst/>
          </a:prstGeom>
          <a:solidFill>
            <a:schemeClr val="accent2"/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600" b="1" dirty="0" smtClean="0">
                <a:solidFill>
                  <a:schemeClr val="bg1"/>
                </a:solidFill>
              </a:rPr>
              <a:t>2015</a:t>
            </a:r>
            <a:endParaRPr lang="en-US" sz="1600" b="1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24015" y="327100"/>
            <a:ext cx="91725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More children are found to be going to government schools</a:t>
            </a:r>
            <a:endParaRPr lang="en-US" sz="2800" b="1" dirty="0"/>
          </a:p>
        </p:txBody>
      </p:sp>
      <p:sp>
        <p:nvSpPr>
          <p:cNvPr id="15" name="Up Arrow 14"/>
          <p:cNvSpPr/>
          <p:nvPr/>
        </p:nvSpPr>
        <p:spPr>
          <a:xfrm>
            <a:off x="9396591" y="405114"/>
            <a:ext cx="214133" cy="323165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3529" y="3491506"/>
            <a:ext cx="1417524" cy="111607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081" y="3361480"/>
            <a:ext cx="1783287" cy="140146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1741" y="3993381"/>
            <a:ext cx="1253084" cy="986601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2371048" y="2962637"/>
            <a:ext cx="10366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accent5">
                    <a:lumMod val="75000"/>
                  </a:schemeClr>
                </a:solidFill>
              </a:rPr>
              <a:t>37%</a:t>
            </a:r>
            <a:endParaRPr lang="en-US" sz="28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74351" y="3139672"/>
            <a:ext cx="10366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B050"/>
                </a:solidFill>
              </a:rPr>
              <a:t>63%</a:t>
            </a:r>
            <a:endParaRPr lang="en-US" sz="2800" b="1" dirty="0">
              <a:solidFill>
                <a:srgbClr val="00B05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307778" y="2914688"/>
            <a:ext cx="10366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B050"/>
                </a:solidFill>
              </a:rPr>
              <a:t>65%</a:t>
            </a:r>
            <a:endParaRPr lang="en-US" sz="2800" b="1" dirty="0">
              <a:solidFill>
                <a:srgbClr val="00B05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0056868" y="3441292"/>
            <a:ext cx="10366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accent5">
                    <a:lumMod val="75000"/>
                  </a:schemeClr>
                </a:solidFill>
              </a:rPr>
              <a:t>35%</a:t>
            </a:r>
            <a:endParaRPr lang="en-US" sz="28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7239" y="5012305"/>
            <a:ext cx="1212488" cy="118669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071" y="1340871"/>
            <a:ext cx="6608039" cy="66623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72" y="3560648"/>
            <a:ext cx="1783287" cy="1401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524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7" presetClass="path" presetSubtype="0" accel="53000" fill="hold" nodeType="afterEffect" p14:presetBounceEnd="19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08333E-7 -1.11111E-6 L 0.11432 0.04005 C 0.13815 0.04908 0.17396 0.05394 0.21146 0.05394 C 0.25417 0.05394 0.28841 0.04908 0.31224 0.04005 L 0.42682 -1.11111E-6 " pathEditMode="relative" rAng="0" ptsTypes="AAAAA" p14:bounceEnd="19000">
                                          <p:cBhvr>
                                            <p:cTn id="6" dur="7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1341" y="268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32" presetClass="emph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2" dur="19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3" dur="380" fill="hold">
                                              <p:stCondLst>
                                                <p:cond delay="38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4" dur="380" fill="hold">
                                              <p:stCondLst>
                                                <p:cond delay="76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5" dur="380" fill="hold">
                                              <p:stCondLst>
                                                <p:cond delay="114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6" dur="380" fill="hold">
                                              <p:stCondLst>
                                                <p:cond delay="152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7" presetID="32" presetClass="emph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8" dur="19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9" dur="380" fill="hold">
                                              <p:stCondLst>
                                                <p:cond delay="38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0" dur="380" fill="hold">
                                              <p:stCondLst>
                                                <p:cond delay="76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1" dur="380" fill="hold">
                                              <p:stCondLst>
                                                <p:cond delay="114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2" dur="380" fill="hold">
                                              <p:stCondLst>
                                                <p:cond delay="152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7000"/>
                                </p:stCondLst>
                                <p:childTnLst>
                                  <p:par>
                                    <p:cTn id="24" presetID="26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5" dur="500" tmFilter="0, 0; .2, .5; .8, .5; 1, 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6" dur="250" autoRev="1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7500"/>
                                </p:stCondLst>
                                <p:childTnLst>
                                  <p:par>
                                    <p:cTn id="28" presetID="26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9" dur="500" tmFilter="0, 0; .2, .5; .8, .5; 1, 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0" dur="250" autoRev="1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 animBg="1"/>
          <p:bldP spid="13" grpId="0" animBg="1"/>
          <p:bldP spid="1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7" presetClass="path" presetSubtype="0" accel="5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6.25E-7 3.7037E-7 L 0.11432 0.04005 C 0.13815 0.04907 0.17396 0.05393 0.21146 0.05393 C 0.25417 0.05393 0.28841 0.04907 0.31224 0.04005 L 0.42682 3.7037E-7 " pathEditMode="relative" rAng="0" ptsTypes="AAAAA">
                                          <p:cBhvr>
                                            <p:cTn id="6" dur="7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1341" y="268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32" presetClass="emph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2" dur="19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3" dur="380" fill="hold">
                                              <p:stCondLst>
                                                <p:cond delay="38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4" dur="380" fill="hold">
                                              <p:stCondLst>
                                                <p:cond delay="76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5" dur="380" fill="hold">
                                              <p:stCondLst>
                                                <p:cond delay="114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6" dur="380" fill="hold">
                                              <p:stCondLst>
                                                <p:cond delay="152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7" presetID="32" presetClass="emph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8" dur="19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9" dur="380" fill="hold">
                                              <p:stCondLst>
                                                <p:cond delay="38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0" dur="380" fill="hold">
                                              <p:stCondLst>
                                                <p:cond delay="76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1" dur="380" fill="hold">
                                              <p:stCondLst>
                                                <p:cond delay="114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2" dur="380" fill="hold">
                                              <p:stCondLst>
                                                <p:cond delay="152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7000"/>
                                </p:stCondLst>
                                <p:childTnLst>
                                  <p:par>
                                    <p:cTn id="24" presetID="26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5" dur="500" tmFilter="0, 0; .2, .5; .8, .5; 1, 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6" dur="250" autoRev="1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7500"/>
                                </p:stCondLst>
                                <p:childTnLst>
                                  <p:par>
                                    <p:cTn id="28" presetID="26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9" dur="500" tmFilter="0, 0; .2, .5; .8, .5; 1, 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0" dur="250" autoRev="1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 animBg="1"/>
          <p:bldP spid="13" grpId="0" animBg="1"/>
          <p:bldP spid="14" grpId="0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Chart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44471487"/>
              </p:ext>
            </p:extLst>
          </p:nvPr>
        </p:nvGraphicFramePr>
        <p:xfrm>
          <a:off x="247673" y="2370276"/>
          <a:ext cx="11086497" cy="37447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2895" y="2544964"/>
            <a:ext cx="2243333" cy="65836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57175" y="239529"/>
            <a:ext cx="108686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Class wise enrollment of children decrease with every class </a:t>
            </a:r>
            <a:endParaRPr lang="en-US" sz="2800" b="1" dirty="0"/>
          </a:p>
        </p:txBody>
      </p:sp>
      <p:sp>
        <p:nvSpPr>
          <p:cNvPr id="3" name="Down Arrow 2"/>
          <p:cNvSpPr/>
          <p:nvPr/>
        </p:nvSpPr>
        <p:spPr>
          <a:xfrm>
            <a:off x="9654612" y="405114"/>
            <a:ext cx="208345" cy="32316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396" y="1251149"/>
            <a:ext cx="7206854" cy="59681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5463" y="3058437"/>
            <a:ext cx="1761748" cy="57912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3869" y="3355618"/>
            <a:ext cx="1319787" cy="56388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2957" y="3828782"/>
            <a:ext cx="1072898" cy="466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321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444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0721" y="197654"/>
            <a:ext cx="1924880" cy="922327"/>
          </a:xfrm>
          <a:prstGeom prst="rect">
            <a:avLst/>
          </a:prstGeom>
        </p:spPr>
      </p:pic>
      <p:sp>
        <p:nvSpPr>
          <p:cNvPr id="12" name="Title 8"/>
          <p:cNvSpPr>
            <a:spLocks noGrp="1"/>
          </p:cNvSpPr>
          <p:nvPr>
            <p:ph type="title"/>
          </p:nvPr>
        </p:nvSpPr>
        <p:spPr>
          <a:xfrm>
            <a:off x="167861" y="-205582"/>
            <a:ext cx="7693439" cy="1325563"/>
          </a:xfrm>
        </p:spPr>
        <p:txBody>
          <a:bodyPr>
            <a:normAutofit/>
          </a:bodyPr>
          <a:lstStyle/>
          <a:p>
            <a:r>
              <a:rPr lang="en-US" sz="6000" b="1" dirty="0" smtClean="0">
                <a:solidFill>
                  <a:schemeClr val="bg1"/>
                </a:solidFill>
              </a:rPr>
              <a:t>LEARNING LEVELS</a:t>
            </a:r>
            <a:endParaRPr lang="en-US" sz="6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0886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9860" y="1238466"/>
            <a:ext cx="6580645" cy="70104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8136" y="1793196"/>
            <a:ext cx="1923655" cy="599528"/>
          </a:xfrm>
        </p:spPr>
        <p:txBody>
          <a:bodyPr>
            <a:normAutofit/>
          </a:bodyPr>
          <a:lstStyle/>
          <a:p>
            <a:r>
              <a:rPr lang="en-US" sz="2400" dirty="0" smtClean="0"/>
              <a:t>Urdu </a:t>
            </a:r>
            <a:r>
              <a:rPr lang="en-US" sz="2400" dirty="0"/>
              <a:t>(</a:t>
            </a:r>
            <a:r>
              <a:rPr lang="en-US" sz="2400" dirty="0" smtClean="0"/>
              <a:t>Class 5)</a:t>
            </a:r>
            <a:endParaRPr lang="en-US" sz="3600" dirty="0"/>
          </a:p>
        </p:txBody>
      </p:sp>
      <p:sp>
        <p:nvSpPr>
          <p:cNvPr id="5" name="TextBox 4"/>
          <p:cNvSpPr txBox="1"/>
          <p:nvPr/>
        </p:nvSpPr>
        <p:spPr>
          <a:xfrm>
            <a:off x="3051791" y="2777444"/>
            <a:ext cx="130750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chemeClr val="bg1">
                    <a:lumMod val="50000"/>
                  </a:schemeClr>
                </a:solidFill>
              </a:rPr>
              <a:t>63%</a:t>
            </a:r>
            <a:endParaRPr lang="en-US" sz="44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586611" y="4993468"/>
            <a:ext cx="248602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/>
              <a:t>Can Read Story</a:t>
            </a:r>
            <a:endParaRPr lang="en-US" sz="2800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2432655" y="6279136"/>
            <a:ext cx="741882" cy="32396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600" b="1" dirty="0" smtClean="0">
                <a:solidFill>
                  <a:schemeClr val="bg1"/>
                </a:solidFill>
              </a:rPr>
              <a:t>2014</a:t>
            </a:r>
            <a:endParaRPr lang="en-US" sz="1600" b="1" dirty="0">
              <a:solidFill>
                <a:schemeClr val="bg1"/>
              </a:solidFill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8250751" y="6259932"/>
            <a:ext cx="741882" cy="323968"/>
          </a:xfrm>
          <a:prstGeom prst="rect">
            <a:avLst/>
          </a:prstGeom>
          <a:solidFill>
            <a:schemeClr val="accent2"/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600" b="1" dirty="0" smtClean="0">
                <a:solidFill>
                  <a:schemeClr val="bg1"/>
                </a:solidFill>
              </a:rPr>
              <a:t>2015</a:t>
            </a:r>
            <a:endParaRPr lang="en-US" sz="1600" b="1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885943" y="2392724"/>
            <a:ext cx="130750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chemeClr val="bg1">
                    <a:lumMod val="50000"/>
                  </a:schemeClr>
                </a:solidFill>
              </a:rPr>
              <a:t>70%</a:t>
            </a:r>
            <a:endParaRPr lang="en-US" sz="44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65200" y="235783"/>
            <a:ext cx="108686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Learning levels of children show improvement	</a:t>
            </a:r>
            <a:endParaRPr lang="en-US" sz="2800" b="1" dirty="0"/>
          </a:p>
          <a:p>
            <a:endParaRPr lang="en-US" sz="2800" dirty="0"/>
          </a:p>
        </p:txBody>
      </p:sp>
      <p:sp>
        <p:nvSpPr>
          <p:cNvPr id="3" name="Up Arrow 2"/>
          <p:cNvSpPr/>
          <p:nvPr/>
        </p:nvSpPr>
        <p:spPr>
          <a:xfrm>
            <a:off x="9045070" y="347437"/>
            <a:ext cx="347241" cy="450487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9860" y="2434945"/>
            <a:ext cx="347473" cy="376733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4600" y="2314575"/>
            <a:ext cx="356885" cy="3869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096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4" grpId="0"/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2018506"/>
            <a:ext cx="4483100" cy="1325563"/>
          </a:xfrm>
        </p:spPr>
        <p:txBody>
          <a:bodyPr>
            <a:normAutofit fontScale="90000"/>
          </a:bodyPr>
          <a:lstStyle/>
          <a:p>
            <a:r>
              <a:rPr lang="en-US" sz="3600" b="1" dirty="0" smtClean="0">
                <a:solidFill>
                  <a:schemeClr val="accent6"/>
                </a:solidFill>
              </a:rPr>
              <a:t>Urdu/Sindhi/Pashto</a:t>
            </a:r>
            <a:r>
              <a:rPr lang="en-US" sz="2400" dirty="0" smtClean="0"/>
              <a:t> </a:t>
            </a:r>
            <a:r>
              <a:rPr lang="en-US" sz="2400" dirty="0"/>
              <a:t>(Class 5</a:t>
            </a:r>
            <a:r>
              <a:rPr lang="en-US" sz="2400" dirty="0" smtClean="0"/>
              <a:t>)</a:t>
            </a:r>
            <a:br>
              <a:rPr lang="en-US" sz="2400" dirty="0" smtClean="0"/>
            </a:br>
            <a:r>
              <a:rPr lang="en-US" sz="3600" b="1" dirty="0" smtClean="0"/>
              <a:t>Provincial Comparison</a:t>
            </a:r>
            <a:endParaRPr lang="en-US" b="1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628650" y="4205228"/>
            <a:ext cx="2851150" cy="11049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/>
              <a:t>Balochistan has the lowest </a:t>
            </a:r>
            <a:r>
              <a:rPr lang="en-US" sz="2400" b="1" dirty="0" smtClean="0"/>
              <a:t>learning level (Urdu/Sindhi/Pashto) of children enrolled in class 5 </a:t>
            </a:r>
            <a:endParaRPr lang="en-US" sz="2400" b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1360295"/>
            <a:ext cx="4273550" cy="45526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1536" y="1189890"/>
            <a:ext cx="3787197" cy="5223267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8787427" y="4369475"/>
            <a:ext cx="3145280" cy="94065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1" dirty="0" smtClean="0"/>
              <a:t>Province/Territory-wise </a:t>
            </a:r>
            <a:r>
              <a:rPr lang="en-US" sz="1800" b="1" dirty="0"/>
              <a:t>map showing % children who can read story of class 2 level.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7650" y="265582"/>
            <a:ext cx="75115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/>
              <a:t>Balochistan</a:t>
            </a:r>
            <a:r>
              <a:rPr lang="en-US" sz="2800" b="1" dirty="0" smtClean="0"/>
              <a:t> still on the bottom 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124428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6" grpId="0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629860" y="2809871"/>
            <a:ext cx="130750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chemeClr val="bg1">
                    <a:lumMod val="50000"/>
                  </a:schemeClr>
                </a:solidFill>
              </a:rPr>
              <a:t>57%</a:t>
            </a:r>
            <a:endParaRPr lang="en-US" sz="44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214192" y="4863815"/>
            <a:ext cx="336405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/>
              <a:t>Can Read Sentences</a:t>
            </a:r>
            <a:endParaRPr lang="en-US" sz="2800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2005191" y="6095081"/>
            <a:ext cx="741882" cy="32396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600" b="1" dirty="0" smtClean="0">
                <a:solidFill>
                  <a:schemeClr val="bg1"/>
                </a:solidFill>
              </a:rPr>
              <a:t>2014</a:t>
            </a:r>
            <a:endParaRPr lang="en-US" sz="1600" b="1" dirty="0">
              <a:solidFill>
                <a:schemeClr val="bg1"/>
              </a:solidFill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9210505" y="5988558"/>
            <a:ext cx="741882" cy="323968"/>
          </a:xfrm>
          <a:prstGeom prst="rect">
            <a:avLst/>
          </a:prstGeom>
          <a:solidFill>
            <a:schemeClr val="accent2"/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600" b="1" dirty="0" smtClean="0">
                <a:solidFill>
                  <a:schemeClr val="bg1"/>
                </a:solidFill>
              </a:rPr>
              <a:t>2015</a:t>
            </a:r>
            <a:endParaRPr lang="en-US" sz="16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807465" y="2425150"/>
            <a:ext cx="130750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chemeClr val="bg1">
                    <a:lumMod val="50000"/>
                  </a:schemeClr>
                </a:solidFill>
              </a:rPr>
              <a:t>60%</a:t>
            </a:r>
            <a:endParaRPr lang="en-US" sz="44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47650" y="265582"/>
            <a:ext cx="75115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Learning levels of children show improvement </a:t>
            </a:r>
            <a:endParaRPr lang="en-US" sz="2800" b="1" dirty="0"/>
          </a:p>
        </p:txBody>
      </p:sp>
      <p:sp>
        <p:nvSpPr>
          <p:cNvPr id="2" name="Up Arrow 1"/>
          <p:cNvSpPr/>
          <p:nvPr/>
        </p:nvSpPr>
        <p:spPr>
          <a:xfrm>
            <a:off x="8376649" y="279938"/>
            <a:ext cx="347240" cy="462697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9860" y="1238466"/>
            <a:ext cx="6580645" cy="701041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4665698" y="1948179"/>
            <a:ext cx="2670102" cy="4608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/>
              <a:t>English (Class 5)</a:t>
            </a:r>
            <a:endParaRPr lang="en-US" sz="3200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156" y="2686050"/>
            <a:ext cx="333004" cy="320918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2362" y="2252871"/>
            <a:ext cx="377953" cy="3642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008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0" grpId="0"/>
      <p:bldP spid="1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28650" y="2090579"/>
            <a:ext cx="4536017" cy="10082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300" b="1" dirty="0" smtClean="0">
                <a:solidFill>
                  <a:schemeClr val="accent1"/>
                </a:solidFill>
              </a:rPr>
              <a:t>English </a:t>
            </a:r>
            <a:r>
              <a:rPr lang="en-US" sz="2400" dirty="0" smtClean="0"/>
              <a:t>(Class 5)</a:t>
            </a:r>
            <a:br>
              <a:rPr lang="en-US" sz="2400" dirty="0" smtClean="0"/>
            </a:br>
            <a:r>
              <a:rPr lang="en-US" sz="3600" b="1" dirty="0" smtClean="0"/>
              <a:t>Provincial Comparison</a:t>
            </a:r>
            <a:endParaRPr lang="en-US" sz="3600" b="1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628650" y="4205228"/>
            <a:ext cx="2819400" cy="11049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/>
              <a:t>Sindh has the </a:t>
            </a:r>
            <a:r>
              <a:rPr lang="en-US" sz="2400" b="1" dirty="0" smtClean="0"/>
              <a:t>lowest learning level (English) of children, enrolled in class 5. </a:t>
            </a:r>
            <a:endParaRPr lang="en-US" sz="2400" b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1360295"/>
            <a:ext cx="4273550" cy="45526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7067" y="1321852"/>
            <a:ext cx="3787311" cy="5169636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8291782" y="4366128"/>
            <a:ext cx="3175259" cy="7830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 smtClean="0"/>
              <a:t>Province/Territory-wise </a:t>
            </a:r>
            <a:r>
              <a:rPr lang="en-US" sz="1600" b="1" dirty="0"/>
              <a:t>map showing % children who can read sentences of class 2 level.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7650" y="265582"/>
            <a:ext cx="75115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Sindh performing the worse 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779805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6" grpId="0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131991" y="1780826"/>
            <a:ext cx="3676650" cy="6954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 smtClean="0"/>
              <a:t>Arithmetic (Class 5)</a:t>
            </a:r>
            <a:endParaRPr lang="en-US" sz="2800" dirty="0"/>
          </a:p>
        </p:txBody>
      </p:sp>
      <p:sp>
        <p:nvSpPr>
          <p:cNvPr id="6" name="Rectangle 5"/>
          <p:cNvSpPr/>
          <p:nvPr/>
        </p:nvSpPr>
        <p:spPr>
          <a:xfrm>
            <a:off x="4273576" y="4726274"/>
            <a:ext cx="3657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Can Do 2-Digit </a:t>
            </a:r>
            <a:r>
              <a:rPr lang="en-US" sz="2800" dirty="0" smtClean="0"/>
              <a:t>Division</a:t>
            </a:r>
            <a:endParaRPr lang="en-US" sz="2800" dirty="0"/>
          </a:p>
        </p:txBody>
      </p:sp>
      <p:sp>
        <p:nvSpPr>
          <p:cNvPr id="9" name="TextBox 8"/>
          <p:cNvSpPr txBox="1"/>
          <p:nvPr/>
        </p:nvSpPr>
        <p:spPr>
          <a:xfrm>
            <a:off x="9899317" y="2128556"/>
            <a:ext cx="130750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chemeClr val="bg1">
                    <a:lumMod val="50000"/>
                  </a:schemeClr>
                </a:solidFill>
              </a:rPr>
              <a:t>59%</a:t>
            </a:r>
            <a:endParaRPr lang="en-US" sz="44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701951" y="2513276"/>
            <a:ext cx="130750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chemeClr val="bg1">
                    <a:lumMod val="50000"/>
                  </a:schemeClr>
                </a:solidFill>
              </a:rPr>
              <a:t>51%</a:t>
            </a:r>
            <a:endParaRPr lang="en-US" sz="44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74529" y="261131"/>
            <a:ext cx="95530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Learning levels of children show improvement </a:t>
            </a:r>
            <a:endParaRPr lang="en-US" sz="2800" dirty="0"/>
          </a:p>
        </p:txBody>
      </p:sp>
      <p:sp>
        <p:nvSpPr>
          <p:cNvPr id="2" name="Up Arrow 1"/>
          <p:cNvSpPr/>
          <p:nvPr/>
        </p:nvSpPr>
        <p:spPr>
          <a:xfrm>
            <a:off x="9247406" y="403225"/>
            <a:ext cx="219919" cy="323165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2005191" y="6095081"/>
            <a:ext cx="741882" cy="32396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600" b="1" dirty="0" smtClean="0">
                <a:solidFill>
                  <a:schemeClr val="bg1"/>
                </a:solidFill>
              </a:rPr>
              <a:t>2014</a:t>
            </a:r>
            <a:endParaRPr lang="en-US" sz="1600" b="1" dirty="0">
              <a:solidFill>
                <a:schemeClr val="bg1"/>
              </a:solidFill>
            </a:endParaRP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9210505" y="6073228"/>
            <a:ext cx="741882" cy="323968"/>
          </a:xfrm>
          <a:prstGeom prst="rect">
            <a:avLst/>
          </a:prstGeom>
          <a:solidFill>
            <a:schemeClr val="accent2"/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600" b="1" dirty="0" smtClean="0">
                <a:solidFill>
                  <a:schemeClr val="bg1"/>
                </a:solidFill>
              </a:rPr>
              <a:t>2015</a:t>
            </a:r>
            <a:endParaRPr lang="en-US" sz="1600" b="1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3063" y="2128556"/>
            <a:ext cx="387262" cy="385090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0308" y="1680284"/>
            <a:ext cx="432342" cy="429917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7860" y="1301816"/>
            <a:ext cx="5769739" cy="614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496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6" grpId="0"/>
      <p:bldP spid="1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329" y="1899467"/>
            <a:ext cx="3485330" cy="483541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524" y="2085023"/>
            <a:ext cx="1444940" cy="183623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175" y="1075847"/>
            <a:ext cx="3302410" cy="128709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004221" y="1899467"/>
            <a:ext cx="2135118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“The State shall provide free and compulsory education to all children of age 5-16 years in such a manner as may be determined by law”</a:t>
            </a:r>
            <a:endParaRPr lang="en-US" sz="2400" b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7260" y="1462969"/>
            <a:ext cx="5528403" cy="446573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84398" y="129211"/>
            <a:ext cx="95747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2015-16 a critical year for evidence based policy &amp; alignment to provincial national and global commitments </a:t>
            </a:r>
            <a:endParaRPr lang="en-US" sz="24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5534108" y="1187752"/>
            <a:ext cx="3808675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National Education Policy 2009 review towards a new NEP…..</a:t>
            </a:r>
            <a:endParaRPr lang="en-US" sz="20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9342783" y="5664859"/>
            <a:ext cx="24185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Endorsed by Govt. of Pakistan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2729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2401" y="1129874"/>
            <a:ext cx="3959016" cy="5428858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628650" y="1815559"/>
            <a:ext cx="450215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smtClean="0">
                <a:solidFill>
                  <a:srgbClr val="FF0000"/>
                </a:solidFill>
              </a:rPr>
              <a:t>Arithmetic</a:t>
            </a:r>
            <a:r>
              <a:rPr lang="en-US" sz="3200" dirty="0" smtClean="0"/>
              <a:t> (Class 5)</a:t>
            </a:r>
            <a:br>
              <a:rPr lang="en-US" sz="3200" dirty="0" smtClean="0"/>
            </a:br>
            <a:r>
              <a:rPr lang="en-US" b="1" dirty="0" smtClean="0"/>
              <a:t>Provincial Comparison</a:t>
            </a:r>
            <a:endParaRPr lang="en-US" b="1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8458616" y="4528815"/>
            <a:ext cx="3025359" cy="8983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 smtClean="0"/>
              <a:t>Province/Territory-wise </a:t>
            </a:r>
            <a:r>
              <a:rPr lang="en-US" sz="1600" b="1" dirty="0"/>
              <a:t>map showing % children who can do 2-digit division of class 3 level.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628650" y="4205228"/>
            <a:ext cx="2819400" cy="11049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 smtClean="0"/>
              <a:t>Sindh </a:t>
            </a:r>
            <a:r>
              <a:rPr lang="en-US" sz="2400" b="1" dirty="0"/>
              <a:t>has the lowest </a:t>
            </a:r>
            <a:r>
              <a:rPr lang="en-US" sz="2400" b="1" dirty="0" smtClean="0"/>
              <a:t> learning level (Arithmetic) of children enrolled in class 5. </a:t>
            </a:r>
            <a:endParaRPr lang="en-US" sz="2400" b="1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1360295"/>
            <a:ext cx="4273550" cy="45526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47650" y="265582"/>
            <a:ext cx="75115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Sindh still on the bottom 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3570893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0012" y="1074743"/>
            <a:ext cx="8344608" cy="561206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25003" y="231820"/>
            <a:ext cx="91053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Gender gap in learning continues: Boys outperform girls 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3576583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01601" y="176514"/>
            <a:ext cx="9338733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b="1" dirty="0" smtClean="0"/>
              <a:t>Children enrolled in private schools are performing better than their government counterparts</a:t>
            </a:r>
            <a:endParaRPr lang="en-US" sz="2300" b="1" dirty="0"/>
          </a:p>
          <a:p>
            <a:endParaRPr lang="en-US" sz="23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140" y="1108971"/>
            <a:ext cx="8671776" cy="5618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360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20134" y="311980"/>
            <a:ext cx="80433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Private tuition incidence is greater in private school students</a:t>
            </a:r>
            <a:endParaRPr lang="en-US" sz="24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550" y="1144855"/>
            <a:ext cx="10058400" cy="556049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57238" y="2957513"/>
            <a:ext cx="7000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339966"/>
                </a:solidFill>
              </a:rPr>
              <a:t>15</a:t>
            </a:r>
            <a:endParaRPr lang="en-US" sz="4000" dirty="0">
              <a:solidFill>
                <a:srgbClr val="339966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52650" y="2438400"/>
            <a:ext cx="7000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chemeClr val="accent5">
                    <a:lumMod val="75000"/>
                  </a:schemeClr>
                </a:solidFill>
              </a:rPr>
              <a:t>34</a:t>
            </a:r>
            <a:endParaRPr lang="en-US" sz="40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738688" y="2957513"/>
            <a:ext cx="7000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339966"/>
                </a:solidFill>
              </a:rPr>
              <a:t>18</a:t>
            </a:r>
            <a:endParaRPr lang="en-US" sz="4000" dirty="0">
              <a:solidFill>
                <a:srgbClr val="339966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131719" y="2470011"/>
            <a:ext cx="7000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chemeClr val="accent5">
                    <a:lumMod val="75000"/>
                  </a:schemeClr>
                </a:solidFill>
              </a:rPr>
              <a:t>32</a:t>
            </a:r>
            <a:endParaRPr lang="en-US" sz="40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839201" y="2957513"/>
            <a:ext cx="7000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339966"/>
                </a:solidFill>
              </a:rPr>
              <a:t>17</a:t>
            </a:r>
            <a:endParaRPr lang="en-US" sz="4000" dirty="0">
              <a:solidFill>
                <a:srgbClr val="339966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110788" y="2287727"/>
            <a:ext cx="7000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chemeClr val="accent5">
                    <a:lumMod val="75000"/>
                  </a:schemeClr>
                </a:solidFill>
              </a:rPr>
              <a:t>37</a:t>
            </a:r>
            <a:endParaRPr lang="en-US" sz="4000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8420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309093" y="107887"/>
            <a:ext cx="87163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Out of the total parents in the sampled households, 38% mothers have not even completed primary education</a:t>
            </a:r>
            <a:endParaRPr lang="en-US" sz="24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6115" y="1053032"/>
            <a:ext cx="8549206" cy="5747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114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11" b="13889"/>
          <a:stretch/>
        </p:blipFill>
        <p:spPr>
          <a:xfrm>
            <a:off x="0" y="-2540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65600" y="263525"/>
            <a:ext cx="7200900" cy="777875"/>
          </a:xfrm>
        </p:spPr>
        <p:txBody>
          <a:bodyPr>
            <a:normAutofit/>
          </a:bodyPr>
          <a:lstStyle/>
          <a:p>
            <a:r>
              <a:rPr lang="en-US" sz="4800" b="1" dirty="0" smtClean="0">
                <a:solidFill>
                  <a:schemeClr val="bg1"/>
                </a:solidFill>
              </a:rPr>
              <a:t>SCHOOL FACILITIES</a:t>
            </a:r>
            <a:endParaRPr lang="en-US" sz="4800" b="1" dirty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618" y="159522"/>
            <a:ext cx="1840464" cy="881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872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270934" y="158296"/>
            <a:ext cx="93495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Teacher and student attendance better in government primary schools than </a:t>
            </a:r>
            <a:r>
              <a:rPr lang="en-US" sz="2400" b="1" dirty="0"/>
              <a:t>private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949" y="1079446"/>
            <a:ext cx="8869250" cy="5195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696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96333" y="305835"/>
            <a:ext cx="9626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More water and toilet facilities available in Govt. primary schools as compared to 2014</a:t>
            </a:r>
            <a:endParaRPr lang="en-US" sz="2000" b="1" dirty="0"/>
          </a:p>
        </p:txBody>
      </p:sp>
      <p:sp>
        <p:nvSpPr>
          <p:cNvPr id="6" name="Up Arrow 5"/>
          <p:cNvSpPr/>
          <p:nvPr/>
        </p:nvSpPr>
        <p:spPr>
          <a:xfrm>
            <a:off x="9772462" y="291794"/>
            <a:ext cx="300942" cy="468246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34" t="24901"/>
          <a:stretch/>
        </p:blipFill>
        <p:spPr>
          <a:xfrm>
            <a:off x="6117464" y="2305317"/>
            <a:ext cx="4554155" cy="367047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920"/>
          <a:stretch/>
        </p:blipFill>
        <p:spPr>
          <a:xfrm>
            <a:off x="1252286" y="1137303"/>
            <a:ext cx="8970936" cy="103030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286" y="2598970"/>
            <a:ext cx="4321936" cy="3244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343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71944" y="330702"/>
            <a:ext cx="98037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More water and toilet facilities available in private primary schools as compared to 2014</a:t>
            </a:r>
            <a:endParaRPr lang="en-US" sz="2000" b="1" dirty="0"/>
          </a:p>
        </p:txBody>
      </p:sp>
      <p:sp>
        <p:nvSpPr>
          <p:cNvPr id="6" name="Up Arrow 5"/>
          <p:cNvSpPr/>
          <p:nvPr/>
        </p:nvSpPr>
        <p:spPr>
          <a:xfrm>
            <a:off x="9872366" y="330702"/>
            <a:ext cx="231493" cy="41451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6298" y="1088266"/>
            <a:ext cx="9219404" cy="5016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357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08000" y="383679"/>
            <a:ext cx="84379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Problem of multi-grade teaching continues…..</a:t>
            </a:r>
            <a:endParaRPr lang="en-US" sz="2000" b="1" dirty="0"/>
          </a:p>
          <a:p>
            <a:endParaRPr lang="en-US" sz="20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22" y="1091565"/>
            <a:ext cx="8252632" cy="5042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715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20675" y="248481"/>
            <a:ext cx="95747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ASER mobilizing partners, community, volunteers in its journey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7226" y="1266570"/>
            <a:ext cx="6932683" cy="5198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496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64" b="12812"/>
          <a:stretch/>
        </p:blipFill>
        <p:spPr>
          <a:xfrm>
            <a:off x="0" y="0"/>
            <a:ext cx="122936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79400" y="5549900"/>
            <a:ext cx="807740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smtClean="0"/>
              <a:t>INNOVATIONS IN ASER 2015</a:t>
            </a:r>
            <a:endParaRPr lang="en-US" sz="54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4073" y="5549900"/>
            <a:ext cx="1933115" cy="926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413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21290217">
            <a:off x="4786952" y="2650128"/>
            <a:ext cx="6772980" cy="35975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587375" y="2740739"/>
            <a:ext cx="3629025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/>
              <a:t>In collaboration with </a:t>
            </a:r>
            <a:r>
              <a:rPr lang="en-US" dirty="0" smtClean="0"/>
              <a:t>our senior ASER Fellows at Cambridge, London and Oxford Universities, </a:t>
            </a:r>
            <a:r>
              <a:rPr lang="en-US" dirty="0"/>
              <a:t>one separate sheet comprising of 7 questions on disability/health and functioning was developed.</a:t>
            </a:r>
          </a:p>
          <a:p>
            <a:pPr algn="just"/>
            <a:endParaRPr lang="en-US" dirty="0"/>
          </a:p>
          <a:p>
            <a:pPr algn="just"/>
            <a:r>
              <a:rPr lang="en-US" dirty="0"/>
              <a:t>Disability / Health &amp; Functioning Questionnaire has been conducted across </a:t>
            </a:r>
            <a:r>
              <a:rPr lang="en-US" dirty="0" smtClean="0"/>
              <a:t>36 rural districts of Punjab in 2015.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87375" y="281626"/>
            <a:ext cx="108686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What’s new in the tools</a:t>
            </a:r>
            <a:endParaRPr lang="en-US" sz="2800" b="1" dirty="0"/>
          </a:p>
          <a:p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5240" y="1434238"/>
            <a:ext cx="6730430" cy="61501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523977" y="1434238"/>
            <a:ext cx="41129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ea typeface="Kozuka Gothic Pr6N R" panose="020B0400000000000000" pitchFamily="34" charset="-128"/>
              </a:rPr>
              <a:t>DISABILITY</a:t>
            </a:r>
            <a:r>
              <a:rPr lang="en-US" sz="2400" dirty="0" smtClean="0"/>
              <a:t> </a:t>
            </a:r>
            <a:r>
              <a:rPr lang="en-US" sz="2400" dirty="0" smtClean="0">
                <a:ea typeface="Kozuka Gothic Pr6N R" panose="020B0400000000000000" pitchFamily="34" charset="-128"/>
              </a:rPr>
              <a:t>QUESTIONNAIRE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700438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74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74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389"/>
          <a:stretch/>
        </p:blipFill>
        <p:spPr>
          <a:xfrm>
            <a:off x="1103314" y="3069431"/>
            <a:ext cx="2033352" cy="2382044"/>
          </a:xfrm>
          <a:prstGeom prst="rect">
            <a:avLst/>
          </a:prstGeom>
        </p:spPr>
      </p:pic>
      <p:pic>
        <p:nvPicPr>
          <p:cNvPr id="7" name="Content Placeholder 6"/>
          <p:cNvPicPr>
            <a:picLocks noGrp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139416" y="2223487"/>
            <a:ext cx="6712278" cy="388958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76250" y="264206"/>
            <a:ext cx="108686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Findings of 36 rural districts of Punjab</a:t>
            </a:r>
            <a:endParaRPr lang="en-US" sz="2800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676" y="1374148"/>
            <a:ext cx="6730430" cy="61501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00326" y="1408015"/>
            <a:ext cx="4132332" cy="428552"/>
          </a:xfrm>
        </p:spPr>
        <p:txBody>
          <a:bodyPr>
            <a:normAutofit fontScale="90000"/>
          </a:bodyPr>
          <a:lstStyle/>
          <a:p>
            <a:r>
              <a:rPr lang="en-US" sz="3600" b="1" dirty="0" smtClean="0"/>
              <a:t>DISABILITY FINDINGS 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1131906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52424" y="0"/>
            <a:ext cx="528637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dirty="0" smtClean="0">
                <a:solidFill>
                  <a:schemeClr val="bg1"/>
                </a:solidFill>
              </a:rPr>
              <a:t>ASER IMPACT!</a:t>
            </a:r>
            <a:endParaRPr lang="en-US" sz="6000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6089" y="270379"/>
            <a:ext cx="2349511" cy="1125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485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1"/>
          <p:cNvSpPr txBox="1">
            <a:spLocks/>
          </p:cNvSpPr>
          <p:nvPr/>
        </p:nvSpPr>
        <p:spPr>
          <a:xfrm>
            <a:off x="107426" y="1954794"/>
            <a:ext cx="11401425" cy="490320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800100" lvl="1" indent="-342900" algn="just">
              <a:spcBef>
                <a:spcPct val="20000"/>
              </a:spcBef>
              <a:buClr>
                <a:srgbClr val="C00000"/>
              </a:buClr>
              <a:buFont typeface="Courier New" pitchFamily="49" charset="0"/>
              <a:buChar char="o"/>
              <a:defRPr/>
            </a:pPr>
            <a:r>
              <a:rPr lang="en-US" sz="2000" dirty="0" smtClean="0"/>
              <a:t>Impact is when governments launch their own learning and numeracy drive (Punjab govt.) and conduct assessment of children in low primary levels.</a:t>
            </a:r>
          </a:p>
          <a:p>
            <a:pPr marL="800100" lvl="1" indent="-342900" algn="just">
              <a:spcBef>
                <a:spcPct val="20000"/>
              </a:spcBef>
              <a:buClr>
                <a:srgbClr val="C00000"/>
              </a:buClr>
              <a:buFont typeface="Courier New" pitchFamily="49" charset="0"/>
              <a:buChar char="o"/>
              <a:defRPr/>
            </a:pPr>
            <a:r>
              <a:rPr lang="en-US" sz="2000" dirty="0" smtClean="0"/>
              <a:t>Each </a:t>
            </a:r>
            <a:r>
              <a:rPr lang="en-US" sz="2000" dirty="0"/>
              <a:t>province has developed 4 year </a:t>
            </a:r>
            <a:r>
              <a:rPr lang="en-US" sz="2000" dirty="0" smtClean="0"/>
              <a:t>Education </a:t>
            </a:r>
            <a:r>
              <a:rPr lang="en-US" sz="2000" dirty="0"/>
              <a:t>Sector Plans up to </a:t>
            </a:r>
            <a:r>
              <a:rPr lang="en-US" sz="2000" dirty="0" smtClean="0"/>
              <a:t>2018/19. </a:t>
            </a:r>
            <a:r>
              <a:rPr lang="en-US" sz="2000" dirty="0"/>
              <a:t>3 out of 4 are benchmarked </a:t>
            </a:r>
            <a:r>
              <a:rPr lang="en-US" sz="2000" dirty="0" smtClean="0"/>
              <a:t>to ASER  </a:t>
            </a:r>
            <a:r>
              <a:rPr lang="en-US" sz="2000" dirty="0"/>
              <a:t>with elaborate targets, strategies, costing and implementation </a:t>
            </a:r>
            <a:r>
              <a:rPr lang="en-US" sz="2000" dirty="0" smtClean="0"/>
              <a:t>details.</a:t>
            </a:r>
            <a:endParaRPr lang="en-US" dirty="0">
              <a:latin typeface="Calibri" pitchFamily="34" charset="0"/>
            </a:endParaRPr>
          </a:p>
          <a:p>
            <a:pPr marL="800100" lvl="1" indent="-342900" algn="just">
              <a:spcBef>
                <a:spcPct val="20000"/>
              </a:spcBef>
              <a:buClr>
                <a:srgbClr val="C00000"/>
              </a:buClr>
              <a:buFont typeface="Courier New" pitchFamily="49" charset="0"/>
              <a:buChar char="o"/>
              <a:defRPr/>
            </a:pPr>
            <a:r>
              <a:rPr lang="en-US" sz="2000" dirty="0" smtClean="0"/>
              <a:t>Endorsed </a:t>
            </a:r>
            <a:r>
              <a:rPr lang="en-US" sz="2000" dirty="0"/>
              <a:t>by </a:t>
            </a:r>
            <a:r>
              <a:rPr lang="en-US" sz="2000" dirty="0" smtClean="0"/>
              <a:t>Ministers </a:t>
            </a:r>
            <a:r>
              <a:rPr lang="en-US" sz="2000" dirty="0"/>
              <a:t>– Education Ministers (</a:t>
            </a:r>
            <a:r>
              <a:rPr lang="en-US" sz="2000" dirty="0" err="1"/>
              <a:t>Ahsan</a:t>
            </a:r>
            <a:r>
              <a:rPr lang="en-US" sz="2000" dirty="0"/>
              <a:t> </a:t>
            </a:r>
            <a:r>
              <a:rPr lang="en-US" sz="2000" dirty="0" err="1"/>
              <a:t>Iqbal</a:t>
            </a:r>
            <a:r>
              <a:rPr lang="en-US" sz="2000" dirty="0"/>
              <a:t>, </a:t>
            </a:r>
            <a:r>
              <a:rPr lang="en-US" sz="2000" dirty="0" err="1"/>
              <a:t>Baligh</a:t>
            </a:r>
            <a:r>
              <a:rPr lang="en-US" sz="2000" dirty="0"/>
              <a:t> </a:t>
            </a:r>
            <a:r>
              <a:rPr lang="en-US" sz="2000" dirty="0" err="1"/>
              <a:t>ur</a:t>
            </a:r>
            <a:r>
              <a:rPr lang="en-US" sz="2000" dirty="0"/>
              <a:t> </a:t>
            </a:r>
            <a:r>
              <a:rPr lang="en-US" sz="2000" dirty="0" err="1"/>
              <a:t>Rehman</a:t>
            </a:r>
            <a:r>
              <a:rPr lang="en-US" sz="2000" dirty="0"/>
              <a:t>, Gordon Brown </a:t>
            </a:r>
            <a:r>
              <a:rPr lang="en-US" sz="2000" dirty="0" err="1" smtClean="0"/>
              <a:t>etc</a:t>
            </a:r>
            <a:r>
              <a:rPr lang="en-US" sz="2000" dirty="0" smtClean="0"/>
              <a:t>)</a:t>
            </a:r>
          </a:p>
          <a:p>
            <a:pPr marL="800100" lvl="1" indent="-342900" algn="just">
              <a:spcBef>
                <a:spcPct val="20000"/>
              </a:spcBef>
              <a:buClr>
                <a:srgbClr val="C00000"/>
              </a:buClr>
              <a:buFont typeface="Courier New" pitchFamily="49" charset="0"/>
              <a:buChar char="o"/>
              <a:defRPr/>
            </a:pPr>
            <a:r>
              <a:rPr lang="en-US" sz="2000" dirty="0" smtClean="0"/>
              <a:t>Used by major </a:t>
            </a:r>
            <a:r>
              <a:rPr lang="en-US" sz="2000" dirty="0"/>
              <a:t>TV channel and </a:t>
            </a:r>
            <a:r>
              <a:rPr lang="en-US" sz="2000" dirty="0" smtClean="0"/>
              <a:t>programs-- Zara </a:t>
            </a:r>
            <a:r>
              <a:rPr lang="en-US" sz="2000" dirty="0" err="1"/>
              <a:t>Sochiye</a:t>
            </a:r>
            <a:r>
              <a:rPr lang="en-US" sz="2000" dirty="0"/>
              <a:t> </a:t>
            </a:r>
            <a:r>
              <a:rPr lang="en-US" sz="2000" dirty="0" smtClean="0"/>
              <a:t>Campaign.</a:t>
            </a:r>
          </a:p>
          <a:p>
            <a:pPr marL="800100" lvl="1" indent="-342900" algn="just">
              <a:spcBef>
                <a:spcPct val="20000"/>
              </a:spcBef>
              <a:buClr>
                <a:srgbClr val="C00000"/>
              </a:buClr>
              <a:buFont typeface="Courier New" pitchFamily="49" charset="0"/>
              <a:buChar char="o"/>
              <a:defRPr/>
            </a:pPr>
            <a:r>
              <a:rPr lang="en-US" sz="2000" dirty="0" smtClean="0"/>
              <a:t>Quoted </a:t>
            </a:r>
            <a:r>
              <a:rPr lang="en-US" sz="2000" dirty="0"/>
              <a:t>by high profile publications- incl. Michael </a:t>
            </a:r>
            <a:r>
              <a:rPr lang="en-US" sz="2000" dirty="0" smtClean="0"/>
              <a:t>Barber.</a:t>
            </a:r>
          </a:p>
          <a:p>
            <a:pPr marL="800100" lvl="1" indent="-342900" algn="just">
              <a:spcBef>
                <a:spcPct val="20000"/>
              </a:spcBef>
              <a:buClr>
                <a:srgbClr val="C00000"/>
              </a:buClr>
              <a:buFont typeface="Courier New" pitchFamily="49" charset="0"/>
              <a:buChar char="o"/>
              <a:defRPr/>
            </a:pPr>
            <a:r>
              <a:rPr lang="en-US" sz="2000" dirty="0" smtClean="0"/>
              <a:t>ASER </a:t>
            </a:r>
            <a:r>
              <a:rPr lang="en-US" sz="2000" dirty="0"/>
              <a:t>part of </a:t>
            </a:r>
            <a:r>
              <a:rPr lang="en-US" sz="2000" dirty="0" smtClean="0"/>
              <a:t>Economic Survey of Pakistan since 2012, Global </a:t>
            </a:r>
            <a:r>
              <a:rPr lang="en-US" sz="2000" dirty="0"/>
              <a:t>Monitoring Report  </a:t>
            </a:r>
            <a:r>
              <a:rPr lang="en-US" sz="2000" dirty="0" smtClean="0"/>
              <a:t>since 2013 and many </a:t>
            </a:r>
            <a:r>
              <a:rPr lang="en-US" sz="2000" dirty="0"/>
              <a:t>research </a:t>
            </a:r>
            <a:r>
              <a:rPr lang="en-US" sz="2000" dirty="0" smtClean="0"/>
              <a:t>institutions.</a:t>
            </a:r>
          </a:p>
          <a:p>
            <a:pPr marL="800100" lvl="1" indent="-342900" algn="just">
              <a:spcBef>
                <a:spcPct val="20000"/>
              </a:spcBef>
              <a:buClr>
                <a:srgbClr val="C00000"/>
              </a:buClr>
              <a:buFont typeface="Courier New" pitchFamily="49" charset="0"/>
              <a:buChar char="o"/>
              <a:defRPr/>
            </a:pPr>
            <a:r>
              <a:rPr lang="en-US" sz="2000" dirty="0" smtClean="0"/>
              <a:t>Influencing </a:t>
            </a:r>
            <a:r>
              <a:rPr lang="en-US" sz="2000" dirty="0"/>
              <a:t>post 2015 development agenda and goal setting in regional and international  </a:t>
            </a:r>
            <a:r>
              <a:rPr lang="en-US" sz="2000" dirty="0" smtClean="0"/>
              <a:t>consultations.</a:t>
            </a:r>
            <a:endParaRPr lang="en-US" dirty="0" smtClean="0"/>
          </a:p>
          <a:p>
            <a:pPr marL="800100" lvl="1" indent="-342900" algn="just">
              <a:spcBef>
                <a:spcPct val="20000"/>
              </a:spcBef>
              <a:buClr>
                <a:srgbClr val="C00000"/>
              </a:buClr>
              <a:buFont typeface="Courier New" pitchFamily="49" charset="0"/>
              <a:buChar char="o"/>
              <a:defRPr/>
            </a:pPr>
            <a:r>
              <a:rPr lang="en-US" sz="2000" dirty="0"/>
              <a:t>ASER Data set </a:t>
            </a:r>
            <a:r>
              <a:rPr lang="en-US" sz="2000" dirty="0" smtClean="0"/>
              <a:t>is </a:t>
            </a:r>
            <a:r>
              <a:rPr lang="en-US" sz="2000" dirty="0"/>
              <a:t>linked to the website of all leading think tanks, provincial education Departments such as PMIU, RSU, Ministry of Finance, Minister of Federal Education and Provincial </a:t>
            </a:r>
            <a:r>
              <a:rPr lang="en-US" sz="2000" dirty="0" smtClean="0"/>
              <a:t>Training etc.</a:t>
            </a:r>
          </a:p>
          <a:p>
            <a:pPr marL="800100" lvl="1" indent="-342900" algn="just">
              <a:spcBef>
                <a:spcPct val="20000"/>
              </a:spcBef>
              <a:buClr>
                <a:srgbClr val="C00000"/>
              </a:buClr>
              <a:buFont typeface="Courier New" pitchFamily="49" charset="0"/>
              <a:buChar char="o"/>
              <a:defRPr/>
            </a:pPr>
            <a:r>
              <a:rPr lang="en-US" sz="2000" dirty="0" smtClean="0">
                <a:latin typeface="Calibri" pitchFamily="34" charset="0"/>
              </a:rPr>
              <a:t>Availability of </a:t>
            </a:r>
            <a:r>
              <a:rPr lang="en-US" sz="2000" dirty="0">
                <a:latin typeface="Calibri" pitchFamily="34" charset="0"/>
              </a:rPr>
              <a:t>r</a:t>
            </a:r>
            <a:r>
              <a:rPr lang="en-US" sz="2000" dirty="0" smtClean="0">
                <a:latin typeface="Calibri" pitchFamily="34" charset="0"/>
              </a:rPr>
              <a:t>aw data set on the website for free.</a:t>
            </a:r>
            <a:endParaRPr lang="en-US" sz="2000" dirty="0">
              <a:latin typeface="Calibri" pitchFamily="34" charset="0"/>
            </a:endParaRPr>
          </a:p>
          <a:p>
            <a:pPr marL="800100" lvl="1" indent="-342900" algn="just">
              <a:spcBef>
                <a:spcPct val="20000"/>
              </a:spcBef>
              <a:buClr>
                <a:srgbClr val="C00000"/>
              </a:buClr>
              <a:buFont typeface="Courier New" pitchFamily="49" charset="0"/>
              <a:buChar char="o"/>
              <a:defRPr/>
            </a:pPr>
            <a:endParaRPr lang="en-US" sz="2000" dirty="0">
              <a:latin typeface="Calibri" pitchFamily="34" charset="0"/>
            </a:endParaRPr>
          </a:p>
          <a:p>
            <a:pPr marL="800100" lvl="1" indent="-342900" algn="just">
              <a:spcBef>
                <a:spcPct val="20000"/>
              </a:spcBef>
              <a:buClr>
                <a:srgbClr val="C00000"/>
              </a:buClr>
              <a:buFont typeface="Courier New" pitchFamily="49" charset="0"/>
              <a:buChar char="o"/>
              <a:defRPr/>
            </a:pPr>
            <a:endParaRPr lang="en-US" sz="2000" dirty="0">
              <a:latin typeface="Calibri" pitchFamily="34" charset="0"/>
            </a:endParaRPr>
          </a:p>
        </p:txBody>
      </p:sp>
      <p:sp>
        <p:nvSpPr>
          <p:cNvPr id="5" name="Title 2"/>
          <p:cNvSpPr txBox="1">
            <a:spLocks/>
          </p:cNvSpPr>
          <p:nvPr/>
        </p:nvSpPr>
        <p:spPr>
          <a:xfrm>
            <a:off x="3505200" y="457200"/>
            <a:ext cx="5867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algn="ctr">
              <a:spcBef>
                <a:spcPct val="0"/>
              </a:spcBef>
              <a:defRPr/>
            </a:pPr>
            <a:endParaRPr lang="en-US" sz="3200" dirty="0">
              <a:latin typeface="+mj-lt"/>
              <a:ea typeface="+mj-ea"/>
              <a:cs typeface="+mj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70933" y="366718"/>
            <a:ext cx="74974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ASER a Powerful Reference </a:t>
            </a:r>
            <a:r>
              <a:rPr lang="en-US" sz="2000" b="1" dirty="0" smtClean="0"/>
              <a:t>&amp; Benchmarking Document</a:t>
            </a:r>
            <a:r>
              <a:rPr lang="en-US" sz="2000" b="1" dirty="0"/>
              <a:t>!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2923" y="1219579"/>
            <a:ext cx="6730430" cy="615017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3086227" y="1257134"/>
            <a:ext cx="5001370" cy="42855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 smtClean="0"/>
              <a:t>ASER IMPACT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3404386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/>
          <p:cNvSpPr txBox="1">
            <a:spLocks/>
          </p:cNvSpPr>
          <p:nvPr/>
        </p:nvSpPr>
        <p:spPr>
          <a:xfrm>
            <a:off x="3505200" y="457200"/>
            <a:ext cx="5867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algn="ctr">
              <a:spcBef>
                <a:spcPct val="0"/>
              </a:spcBef>
              <a:defRPr/>
            </a:pPr>
            <a:endParaRPr lang="en-US" sz="3200" dirty="0">
              <a:latin typeface="+mj-lt"/>
              <a:ea typeface="+mj-ea"/>
              <a:cs typeface="+mj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70933" y="366718"/>
            <a:ext cx="101134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ASER </a:t>
            </a:r>
            <a:r>
              <a:rPr lang="en-US" sz="2000" b="1" dirty="0" smtClean="0"/>
              <a:t>evaluated by external bodies- Research for Development (R4D) &amp; Australian Council of Education Research (ACER)</a:t>
            </a:r>
            <a:endParaRPr lang="en-US" sz="2000" b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2923" y="1219579"/>
            <a:ext cx="6730430" cy="615017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3124863" y="1274174"/>
            <a:ext cx="5001370" cy="42855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 smtClean="0"/>
              <a:t>EVALUATION FINDINGS</a:t>
            </a:r>
            <a:endParaRPr lang="en-US" sz="3200" b="1" dirty="0"/>
          </a:p>
        </p:txBody>
      </p:sp>
      <p:sp>
        <p:nvSpPr>
          <p:cNvPr id="10" name="Content Placeholder 4"/>
          <p:cNvSpPr>
            <a:spLocks noGrp="1"/>
          </p:cNvSpPr>
          <p:nvPr>
            <p:ph idx="1"/>
          </p:nvPr>
        </p:nvSpPr>
        <p:spPr>
          <a:xfrm>
            <a:off x="628649" y="1941737"/>
            <a:ext cx="11027963" cy="450677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b="1" dirty="0"/>
              <a:t>Work in Progress</a:t>
            </a:r>
            <a:r>
              <a:rPr lang="en-US" sz="2000" dirty="0" smtClean="0"/>
              <a:t>:</a:t>
            </a:r>
          </a:p>
          <a:p>
            <a:pPr marL="0" indent="0">
              <a:buNone/>
            </a:pPr>
            <a:endParaRPr lang="en-US" sz="2000" dirty="0"/>
          </a:p>
          <a:p>
            <a:pPr marL="0" indent="0" algn="just">
              <a:buNone/>
            </a:pPr>
            <a:r>
              <a:rPr lang="en-US" sz="2000" dirty="0" smtClean="0"/>
              <a:t>First </a:t>
            </a:r>
            <a:r>
              <a:rPr lang="en-US" sz="2000" dirty="0"/>
              <a:t>draft has been shared by R4D. Key findings include:</a:t>
            </a:r>
          </a:p>
          <a:p>
            <a:pPr algn="just"/>
            <a:r>
              <a:rPr lang="en-US" sz="2400" dirty="0"/>
              <a:t>ASER’s broad and varied coverage is unique among learning assessments in Pakistan and is its greatest strength. </a:t>
            </a:r>
          </a:p>
          <a:p>
            <a:pPr algn="just"/>
            <a:r>
              <a:rPr lang="en-US" sz="2400" dirty="0"/>
              <a:t>ASER’s grassroots structure ensures cultural sensitivity and acceptance of volunteers by </a:t>
            </a:r>
            <a:r>
              <a:rPr lang="en-US" sz="2400" dirty="0" smtClean="0"/>
              <a:t>communities. </a:t>
            </a:r>
            <a:endParaRPr lang="en-US" sz="2400" dirty="0"/>
          </a:p>
          <a:p>
            <a:pPr algn="just"/>
            <a:r>
              <a:rPr lang="en-US" sz="2400" dirty="0"/>
              <a:t>Concerted effort at the policy level has resulted in numerous citations of ASER Pakistan </a:t>
            </a:r>
            <a:r>
              <a:rPr lang="en-US" sz="2400" dirty="0" smtClean="0"/>
              <a:t>data</a:t>
            </a:r>
            <a:r>
              <a:rPr lang="en-US" sz="2400" u="sng" dirty="0" smtClean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735546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269823" y="1856597"/>
            <a:ext cx="5292777" cy="5077606"/>
          </a:xfrm>
        </p:spPr>
        <p:txBody>
          <a:bodyPr>
            <a:noAutofit/>
          </a:bodyPr>
          <a:lstStyle/>
          <a:p>
            <a:pPr lvl="0"/>
            <a:r>
              <a:rPr lang="en-US" sz="1400" dirty="0" smtClean="0"/>
              <a:t>Al </a:t>
            </a:r>
            <a:r>
              <a:rPr lang="en-US" sz="1400" dirty="0"/>
              <a:t>Fatah Organization</a:t>
            </a:r>
          </a:p>
          <a:p>
            <a:pPr lvl="0"/>
            <a:r>
              <a:rPr lang="en-US" sz="1400" dirty="0" err="1"/>
              <a:t>Azat</a:t>
            </a:r>
            <a:r>
              <a:rPr lang="en-US" sz="1400" dirty="0"/>
              <a:t> Foundation</a:t>
            </a:r>
          </a:p>
          <a:p>
            <a:pPr lvl="0"/>
            <a:r>
              <a:rPr lang="en-US" sz="1400" dirty="0"/>
              <a:t>Change through Empowerment (CTE)</a:t>
            </a:r>
          </a:p>
          <a:p>
            <a:pPr lvl="0"/>
            <a:r>
              <a:rPr lang="en-US" sz="1400" dirty="0"/>
              <a:t>Community Research &amp; Development Organization (CRDO)</a:t>
            </a:r>
          </a:p>
          <a:p>
            <a:pPr lvl="0"/>
            <a:r>
              <a:rPr lang="en-US" sz="1400" dirty="0"/>
              <a:t>Democratic Commission for Human Development (DCHD)</a:t>
            </a:r>
          </a:p>
          <a:p>
            <a:pPr lvl="0"/>
            <a:r>
              <a:rPr lang="en-US" sz="1400" dirty="0"/>
              <a:t>Department of Education, FATA</a:t>
            </a:r>
          </a:p>
          <a:p>
            <a:pPr lvl="0"/>
            <a:r>
              <a:rPr lang="en-US" sz="1400" dirty="0"/>
              <a:t>Department of Elementary and Secondary Education, Khyber </a:t>
            </a:r>
            <a:r>
              <a:rPr lang="en-US" sz="1400" dirty="0" err="1"/>
              <a:t>Pakhtunkhwa</a:t>
            </a:r>
            <a:endParaRPr lang="en-US" sz="1400" dirty="0"/>
          </a:p>
          <a:p>
            <a:pPr lvl="0"/>
            <a:r>
              <a:rPr lang="en-US" sz="1400" dirty="0"/>
              <a:t>Directorate of Education, </a:t>
            </a:r>
            <a:r>
              <a:rPr lang="en-US" sz="1400" dirty="0" err="1"/>
              <a:t>Gilgit</a:t>
            </a:r>
            <a:r>
              <a:rPr lang="en-US" sz="1400" dirty="0"/>
              <a:t> </a:t>
            </a:r>
            <a:r>
              <a:rPr lang="en-US" sz="1400" dirty="0" err="1"/>
              <a:t>Baltistan</a:t>
            </a:r>
            <a:endParaRPr lang="en-US" sz="1400" dirty="0"/>
          </a:p>
          <a:p>
            <a:pPr lvl="0"/>
            <a:r>
              <a:rPr lang="en-US" sz="1400" dirty="0"/>
              <a:t>EHED Foundation</a:t>
            </a:r>
          </a:p>
          <a:p>
            <a:pPr lvl="0"/>
            <a:r>
              <a:rPr lang="en-US" sz="1400" dirty="0"/>
              <a:t>Education Department, </a:t>
            </a:r>
            <a:r>
              <a:rPr lang="en-US" sz="1400" dirty="0" err="1"/>
              <a:t>Balochistan</a:t>
            </a:r>
            <a:endParaRPr lang="en-US" sz="1400" dirty="0"/>
          </a:p>
          <a:p>
            <a:pPr lvl="0"/>
            <a:r>
              <a:rPr lang="en-US" sz="1400" dirty="0"/>
              <a:t>Education &amp; Literacy Department, Sindh</a:t>
            </a:r>
          </a:p>
          <a:p>
            <a:pPr lvl="0"/>
            <a:r>
              <a:rPr lang="en-US" sz="1400" dirty="0"/>
              <a:t>Governance Assistance through Gender Mainstreaming and Social Restructuring (G &amp; GS)</a:t>
            </a:r>
          </a:p>
          <a:p>
            <a:pPr lvl="0"/>
            <a:r>
              <a:rPr lang="en-US" sz="1400" dirty="0" err="1"/>
              <a:t>Hamza</a:t>
            </a:r>
            <a:r>
              <a:rPr lang="en-US" sz="1400" dirty="0"/>
              <a:t> Development Foundation (HDF)</a:t>
            </a:r>
          </a:p>
          <a:p>
            <a:pPr lvl="0"/>
            <a:r>
              <a:rPr lang="en-US" sz="1400" dirty="0"/>
              <a:t>Health and Nutrition Development Society (HANDS)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5659514" y="1968025"/>
            <a:ext cx="6212696" cy="489950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sz="1600" dirty="0" err="1"/>
              <a:t>Haq</a:t>
            </a:r>
            <a:r>
              <a:rPr lang="en-US" sz="1600" dirty="0"/>
              <a:t> Development Foundation (HDF)</a:t>
            </a:r>
          </a:p>
          <a:p>
            <a:pPr lvl="0"/>
            <a:r>
              <a:rPr lang="en-US" sz="1600" dirty="0" err="1"/>
              <a:t>Idara</a:t>
            </a:r>
            <a:r>
              <a:rPr lang="en-US" sz="1600" dirty="0"/>
              <a:t>-e-</a:t>
            </a:r>
            <a:r>
              <a:rPr lang="en-US" sz="1600" dirty="0" err="1"/>
              <a:t>Taleem</a:t>
            </a:r>
            <a:r>
              <a:rPr lang="en-US" sz="1600" dirty="0"/>
              <a:t>-o-</a:t>
            </a:r>
            <a:r>
              <a:rPr lang="en-US" sz="1600" dirty="0" err="1"/>
              <a:t>Aagahi</a:t>
            </a:r>
            <a:r>
              <a:rPr lang="en-US" sz="1600" dirty="0"/>
              <a:t> (ITA)</a:t>
            </a:r>
          </a:p>
          <a:p>
            <a:pPr lvl="0"/>
            <a:r>
              <a:rPr lang="en-US" sz="1600" dirty="0"/>
              <a:t>Institute for Professional Learning (IPL)</a:t>
            </a:r>
          </a:p>
          <a:p>
            <a:pPr lvl="0"/>
            <a:r>
              <a:rPr lang="en-US" sz="1600" dirty="0"/>
              <a:t>National Commission for Human Development (NCHD)</a:t>
            </a:r>
          </a:p>
          <a:p>
            <a:pPr lvl="0"/>
            <a:r>
              <a:rPr lang="en-US" sz="1600" dirty="0"/>
              <a:t>National Rural Support Program (NRSP)</a:t>
            </a:r>
          </a:p>
          <a:p>
            <a:pPr lvl="0"/>
            <a:r>
              <a:rPr lang="en-US" sz="1600" dirty="0"/>
              <a:t>Policy Planning and Implementation Unit, Government of </a:t>
            </a:r>
            <a:r>
              <a:rPr lang="en-US" sz="1600" dirty="0" err="1"/>
              <a:t>Balochistan</a:t>
            </a:r>
            <a:endParaRPr lang="en-US" sz="1600" dirty="0"/>
          </a:p>
          <a:p>
            <a:pPr lvl="0"/>
            <a:r>
              <a:rPr lang="en-US" sz="1600" dirty="0"/>
              <a:t>Reform Support Unit (RSU), Sindh</a:t>
            </a:r>
          </a:p>
          <a:p>
            <a:pPr lvl="0"/>
            <a:r>
              <a:rPr lang="en-US" sz="1600" dirty="0"/>
              <a:t>Research and Community Development Organization (RCDO) </a:t>
            </a:r>
          </a:p>
          <a:p>
            <a:pPr lvl="0"/>
            <a:r>
              <a:rPr lang="en-US" sz="1600" dirty="0"/>
              <a:t>Society for Awareness, Advocacy and Development (SAAD)</a:t>
            </a:r>
          </a:p>
          <a:p>
            <a:pPr lvl="0"/>
            <a:r>
              <a:rPr lang="en-US" sz="1600" dirty="0"/>
              <a:t>School Education Department, Punjab</a:t>
            </a:r>
          </a:p>
          <a:p>
            <a:pPr lvl="0"/>
            <a:r>
              <a:rPr lang="en-US" sz="1600" dirty="0"/>
              <a:t>Sindh Education Foundation (SEF)</a:t>
            </a:r>
          </a:p>
          <a:p>
            <a:pPr lvl="0"/>
            <a:r>
              <a:rPr lang="en-US" sz="1600" dirty="0"/>
              <a:t>Sindh Student and Youth Development Organization (SSYDO)</a:t>
            </a:r>
          </a:p>
          <a:p>
            <a:pPr lvl="0"/>
            <a:r>
              <a:rPr lang="en-US" sz="1600" dirty="0"/>
              <a:t>Youth Association for Development (YAD)</a:t>
            </a:r>
          </a:p>
          <a:p>
            <a:pPr>
              <a:spcBef>
                <a:spcPts val="0"/>
              </a:spcBef>
            </a:pPr>
            <a:endParaRPr lang="en-US" sz="1800" dirty="0"/>
          </a:p>
        </p:txBody>
      </p:sp>
      <p:sp>
        <p:nvSpPr>
          <p:cNvPr id="3" name="TextBox 2"/>
          <p:cNvSpPr txBox="1"/>
          <p:nvPr/>
        </p:nvSpPr>
        <p:spPr>
          <a:xfrm>
            <a:off x="327918" y="313220"/>
            <a:ext cx="84379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Mobilizing 10,000 </a:t>
            </a:r>
            <a:r>
              <a:rPr lang="en-US" sz="2400" b="1" dirty="0"/>
              <a:t>Volunteers – Citizens – Youth !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5842" y="1092258"/>
            <a:ext cx="6730430" cy="615017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2927782" y="1146853"/>
            <a:ext cx="5001370" cy="42855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 smtClean="0"/>
              <a:t>ASER PARTNERS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2962488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92100" y="339745"/>
            <a:ext cx="84379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Supporters of ASER! </a:t>
            </a:r>
            <a:endParaRPr lang="en-US" sz="24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8827" y="3406246"/>
            <a:ext cx="3499530" cy="163364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7565" y="3736142"/>
            <a:ext cx="3410035" cy="89956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423" y="3057510"/>
            <a:ext cx="1485960" cy="222219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5842" y="1195290"/>
            <a:ext cx="6730430" cy="615017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2927782" y="1288522"/>
            <a:ext cx="5366212" cy="42855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 smtClean="0"/>
              <a:t>ASER DEVELOPMENT PARTNERS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747413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676" y="1374148"/>
            <a:ext cx="6730430" cy="615017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2730251" y="1455817"/>
            <a:ext cx="5669280" cy="42855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 smtClean="0"/>
              <a:t>FROM EVIDENCE TO ACTION!</a:t>
            </a:r>
            <a:endParaRPr lang="en-US" sz="3200" b="1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8749756" y="2976976"/>
            <a:ext cx="1852112" cy="2095356"/>
          </a:xfrm>
          <a:prstGeom prst="rect">
            <a:avLst/>
          </a:prstGeom>
          <a:solidFill>
            <a:srgbClr val="FFC00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0000" b="1" dirty="0" smtClean="0">
                <a:solidFill>
                  <a:schemeClr val="bg1"/>
                </a:solidFill>
              </a:rPr>
              <a:t>2</a:t>
            </a:r>
            <a:endParaRPr lang="en-US" sz="20000" b="1" dirty="0">
              <a:solidFill>
                <a:schemeClr val="bg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6775" y="2914119"/>
            <a:ext cx="2569401" cy="247627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5276" y="2976976"/>
            <a:ext cx="2569401" cy="247627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84398" y="129211"/>
            <a:ext cx="95747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Calling ALL CITIZENS, GOVERNMENTS &amp; PARTNERS TO SUPPORT LEARNING IMPROVEMENT- ASER II (2016-2025)</a:t>
            </a:r>
            <a:endParaRPr lang="en-US" sz="2400" b="1" dirty="0"/>
          </a:p>
        </p:txBody>
      </p:sp>
      <p:sp>
        <p:nvSpPr>
          <p:cNvPr id="2" name="Right Arrow 1"/>
          <p:cNvSpPr/>
          <p:nvPr/>
        </p:nvSpPr>
        <p:spPr>
          <a:xfrm>
            <a:off x="4019226" y="3912042"/>
            <a:ext cx="2155121" cy="4611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403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9635 -0.01088 L -3.95833E-6 -3.33333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818" y="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80" b="5964"/>
          <a:stretch/>
        </p:blipFill>
        <p:spPr>
          <a:xfrm>
            <a:off x="0" y="-12700"/>
            <a:ext cx="12192000" cy="69977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886200" y="2663826"/>
            <a:ext cx="417985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>
                <a:solidFill>
                  <a:schemeClr val="tx1">
                    <a:lumMod val="75000"/>
                    <a:lumOff val="25000"/>
                  </a:schemeClr>
                </a:solidFill>
                <a:latin typeface="Echelon Condensed" panose="00000400000000000000" pitchFamily="2" charset="0"/>
              </a:rPr>
              <a:t>Thank You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4271" y="5901267"/>
            <a:ext cx="7023709" cy="437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702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790575" y="1976982"/>
            <a:ext cx="7510587" cy="4312276"/>
          </a:xfrm>
        </p:spPr>
        <p:txBody>
          <a:bodyPr>
            <a:noAutofit/>
          </a:bodyPr>
          <a:lstStyle/>
          <a:p>
            <a:pPr marL="463550" indent="-463550" algn="just">
              <a:spcBef>
                <a:spcPts val="1000"/>
              </a:spcBef>
              <a:buFont typeface="Arial" charset="0"/>
              <a:buChar char="•"/>
            </a:pPr>
            <a:r>
              <a:rPr lang="en-US" sz="2400" dirty="0" smtClean="0">
                <a:solidFill>
                  <a:schemeClr val="tx1">
                    <a:lumMod val="50000"/>
                  </a:schemeClr>
                </a:solidFill>
              </a:rPr>
              <a:t>Citizen led large scale national household survey </a:t>
            </a:r>
            <a:r>
              <a:rPr lang="en-US" sz="2400" b="1" dirty="0" smtClean="0">
                <a:solidFill>
                  <a:schemeClr val="tx1">
                    <a:lumMod val="50000"/>
                  </a:schemeClr>
                </a:solidFill>
              </a:rPr>
              <a:t>(3-16 years).</a:t>
            </a:r>
          </a:p>
          <a:p>
            <a:pPr marL="463550" indent="-463550" algn="just">
              <a:spcBef>
                <a:spcPts val="1000"/>
              </a:spcBef>
              <a:buFont typeface="Arial" charset="0"/>
              <a:buChar char="•"/>
            </a:pPr>
            <a:r>
              <a:rPr lang="en-US" sz="2400" dirty="0" smtClean="0">
                <a:solidFill>
                  <a:schemeClr val="tx1">
                    <a:lumMod val="50000"/>
                  </a:schemeClr>
                </a:solidFill>
              </a:rPr>
              <a:t>Quality of education in rural and selected urban areas </a:t>
            </a:r>
            <a:r>
              <a:rPr lang="en-US" sz="2400" b="1" dirty="0" smtClean="0">
                <a:solidFill>
                  <a:schemeClr val="tx1">
                    <a:lumMod val="50000"/>
                  </a:schemeClr>
                </a:solidFill>
              </a:rPr>
              <a:t>(5-16 years).</a:t>
            </a:r>
          </a:p>
          <a:p>
            <a:pPr marL="463550" indent="-463550" algn="just">
              <a:spcBef>
                <a:spcPts val="1000"/>
              </a:spcBef>
              <a:buFont typeface="Arial" charset="0"/>
              <a:buChar char="•"/>
            </a:pPr>
            <a:r>
              <a:rPr lang="en-US" sz="2400" dirty="0" smtClean="0">
                <a:solidFill>
                  <a:schemeClr val="tx1">
                    <a:lumMod val="50000"/>
                  </a:schemeClr>
                </a:solidFill>
              </a:rPr>
              <a:t>Provides evidence on learning, access and equity.</a:t>
            </a:r>
          </a:p>
          <a:p>
            <a:pPr marL="463550" indent="-463550" algn="just">
              <a:spcBef>
                <a:spcPts val="1000"/>
              </a:spcBef>
              <a:buFont typeface="Arial" charset="0"/>
              <a:buChar char="•"/>
            </a:pPr>
            <a:r>
              <a:rPr lang="en-US" sz="2400" dirty="0" smtClean="0">
                <a:solidFill>
                  <a:schemeClr val="tx1">
                    <a:lumMod val="50000"/>
                  </a:schemeClr>
                </a:solidFill>
              </a:rPr>
              <a:t>Influence National &amp; Provincial policy and actions for Right To Education (RTE) Article 25-A, MDGs &amp; SDG 4.</a:t>
            </a:r>
          </a:p>
          <a:p>
            <a:pPr marL="463550" indent="-463550" algn="just">
              <a:spcBef>
                <a:spcPts val="1000"/>
              </a:spcBef>
              <a:buFont typeface="Arial" charset="0"/>
              <a:buChar char="•"/>
            </a:pPr>
            <a:r>
              <a:rPr lang="en-US" sz="2400" dirty="0" smtClean="0">
                <a:solidFill>
                  <a:schemeClr val="tx1">
                    <a:lumMod val="50000"/>
                  </a:schemeClr>
                </a:solidFill>
              </a:rPr>
              <a:t>Provides information for tracking MDGs/EFA trends and targets up to 2015 and now 2030.</a:t>
            </a:r>
          </a:p>
          <a:p>
            <a:pPr marL="463550" indent="-463550" algn="just">
              <a:buFont typeface="Arial" charset="0"/>
              <a:buChar char="•"/>
            </a:pPr>
            <a:r>
              <a:rPr lang="en-US" sz="2400" dirty="0">
                <a:solidFill>
                  <a:schemeClr val="tx1">
                    <a:lumMod val="50000"/>
                  </a:schemeClr>
                </a:solidFill>
              </a:rPr>
              <a:t>Influenced goal setting for SDG 4</a:t>
            </a:r>
            <a:r>
              <a:rPr lang="en-US" sz="2400" dirty="0" smtClean="0">
                <a:solidFill>
                  <a:schemeClr val="tx1">
                    <a:lumMod val="50000"/>
                  </a:schemeClr>
                </a:solidFill>
              </a:rPr>
              <a:t>.</a:t>
            </a:r>
          </a:p>
          <a:p>
            <a:pPr marL="463550" indent="-463550" algn="just">
              <a:buFont typeface="Arial" charset="0"/>
              <a:buChar char="•"/>
            </a:pPr>
            <a:r>
              <a:rPr lang="en-US" sz="2400" dirty="0" smtClean="0">
                <a:solidFill>
                  <a:schemeClr val="tx1">
                    <a:lumMod val="50000"/>
                  </a:schemeClr>
                </a:solidFill>
              </a:rPr>
              <a:t>ASER I the basis for ASER II- FROM EVIDENCE TO ACTION.</a:t>
            </a:r>
          </a:p>
          <a:p>
            <a:pPr marL="0" indent="0" algn="just">
              <a:spcBef>
                <a:spcPts val="1000"/>
              </a:spcBef>
              <a:buNone/>
            </a:pPr>
            <a:endParaRPr lang="en-US" sz="2400" dirty="0" smtClean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4345" y="0"/>
            <a:ext cx="108686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Movement for making the invisible visible</a:t>
            </a:r>
          </a:p>
          <a:p>
            <a:r>
              <a:rPr lang="en-US" sz="2800" b="1" dirty="0" smtClean="0"/>
              <a:t>LEARNING at the </a:t>
            </a:r>
            <a:r>
              <a:rPr lang="en-US" sz="2800" b="1" dirty="0" err="1" smtClean="0"/>
              <a:t>centre</a:t>
            </a:r>
            <a:r>
              <a:rPr lang="en-US" sz="2800" b="1" dirty="0" smtClean="0"/>
              <a:t> of SDG 4</a:t>
            </a:r>
            <a:endParaRPr lang="en-US" sz="2800" b="1" dirty="0"/>
          </a:p>
        </p:txBody>
      </p:sp>
      <p:grpSp>
        <p:nvGrpSpPr>
          <p:cNvPr id="2" name="Group 1"/>
          <p:cNvGrpSpPr/>
          <p:nvPr/>
        </p:nvGrpSpPr>
        <p:grpSpPr>
          <a:xfrm>
            <a:off x="8749173" y="1231432"/>
            <a:ext cx="1611911" cy="5329706"/>
            <a:chOff x="9310089" y="1069507"/>
            <a:chExt cx="1611911" cy="5329706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41840" y="1855788"/>
              <a:ext cx="1569121" cy="4543425"/>
            </a:xfrm>
            <a:prstGeom prst="rect">
              <a:avLst/>
            </a:prstGeom>
          </p:spPr>
        </p:pic>
        <p:pic>
          <p:nvPicPr>
            <p:cNvPr id="8" name="Content Placeholder 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361" t="11230" r="11597" b="24599"/>
            <a:stretch/>
          </p:blipFill>
          <p:spPr>
            <a:xfrm>
              <a:off x="9310089" y="1069507"/>
              <a:ext cx="1611911" cy="745550"/>
            </a:xfrm>
            <a:prstGeom prst="rect">
              <a:avLst/>
            </a:prstGeom>
          </p:spPr>
        </p:pic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575" y="1231432"/>
            <a:ext cx="6880741" cy="628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328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15926" y="2330151"/>
            <a:ext cx="48768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/>
              <a:t>ASER Assessment tools are prepared in following categories:</a:t>
            </a:r>
          </a:p>
          <a:p>
            <a:pPr>
              <a:buFont typeface="Arial" pitchFamily="34" charset="0"/>
              <a:buChar char="•"/>
            </a:pPr>
            <a:r>
              <a:rPr lang="en-US" sz="2800" b="1" dirty="0" smtClean="0"/>
              <a:t> Reading (Urdu/Sindhi/Pashto)</a:t>
            </a:r>
          </a:p>
          <a:p>
            <a:pPr>
              <a:buFont typeface="Arial" pitchFamily="34" charset="0"/>
              <a:buChar char="•"/>
            </a:pPr>
            <a:r>
              <a:rPr lang="en-US" sz="2800" b="1" dirty="0" smtClean="0"/>
              <a:t> Arithmetic </a:t>
            </a:r>
          </a:p>
          <a:p>
            <a:pPr>
              <a:buFont typeface="Arial" pitchFamily="34" charset="0"/>
              <a:buChar char="•"/>
            </a:pPr>
            <a:r>
              <a:rPr lang="en-US" sz="2800" b="1" dirty="0" smtClean="0"/>
              <a:t> English</a:t>
            </a:r>
          </a:p>
          <a:p>
            <a:pPr>
              <a:buFont typeface="Arial" pitchFamily="34" charset="0"/>
              <a:buChar char="•"/>
            </a:pPr>
            <a:r>
              <a:rPr lang="en-US" sz="2800" b="1" dirty="0" smtClean="0"/>
              <a:t>General Knowledge 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15926" y="4983741"/>
            <a:ext cx="57712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Assessments are based on Class II level curriculum for English &amp; Urdu/Sindhi/Pashto and Class III level for Arithmetic.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62727" y="75768"/>
            <a:ext cx="96337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Testing basic competencies in Reading, Arithmetic, English and General Knowledge</a:t>
            </a:r>
            <a:endParaRPr lang="en-US" sz="2800" b="1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2727" y="2524425"/>
            <a:ext cx="3248751" cy="243656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4608">
            <a:off x="7060853" y="4399673"/>
            <a:ext cx="1511118" cy="116813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96083">
            <a:off x="9437101" y="4686026"/>
            <a:ext cx="1645773" cy="124250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55232">
            <a:off x="8783458" y="1512020"/>
            <a:ext cx="1501457" cy="114375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13757">
            <a:off x="7028457" y="2412077"/>
            <a:ext cx="1470107" cy="113643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16" y="1128920"/>
            <a:ext cx="6857145" cy="626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783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438150" y="298947"/>
            <a:ext cx="74580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ASER </a:t>
            </a:r>
            <a:r>
              <a:rPr lang="en-US" sz="2800" b="1" dirty="0" smtClean="0"/>
              <a:t>casting a nationwide footprint-2015</a:t>
            </a:r>
            <a:endParaRPr lang="en-US" sz="28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7283" y="1113673"/>
            <a:ext cx="8341218" cy="5523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992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44" b="8731"/>
          <a:stretch/>
        </p:blipFill>
        <p:spPr>
          <a:xfrm>
            <a:off x="-1" y="0"/>
            <a:ext cx="12235313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7221" y="304800"/>
            <a:ext cx="1924880" cy="922327"/>
          </a:xfrm>
          <a:prstGeom prst="rect">
            <a:avLst/>
          </a:prstGeom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244061" y="103181"/>
            <a:ext cx="10515600" cy="1325563"/>
          </a:xfrm>
        </p:spPr>
        <p:txBody>
          <a:bodyPr>
            <a:normAutofit/>
          </a:bodyPr>
          <a:lstStyle/>
          <a:p>
            <a:r>
              <a:rPr lang="en-US" sz="4800" b="1" dirty="0" smtClean="0"/>
              <a:t>FINDINGS - PUNJAB</a:t>
            </a:r>
            <a:endParaRPr lang="en-US" sz="4800" b="1" dirty="0"/>
          </a:p>
        </p:txBody>
      </p:sp>
    </p:spTree>
    <p:extLst>
      <p:ext uri="{BB962C8B-B14F-4D97-AF65-F5344CB8AC3E}">
        <p14:creationId xmlns:p14="http://schemas.microsoft.com/office/powerpoint/2010/main" val="2665272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82249" y="149296"/>
            <a:ext cx="80854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Arial" pitchFamily="34" charset="0"/>
                <a:cs typeface="Arial" pitchFamily="34" charset="0"/>
              </a:rPr>
              <a:t>Proportion of enrolled children (3-5 years) has decreased (53%) as compared to 2014 (55%)</a:t>
            </a:r>
            <a:endParaRPr lang="en-US" sz="2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Down Arrow 2"/>
          <p:cNvSpPr/>
          <p:nvPr/>
        </p:nvSpPr>
        <p:spPr>
          <a:xfrm>
            <a:off x="9175806" y="405516"/>
            <a:ext cx="262393" cy="34985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48" y="1281448"/>
            <a:ext cx="10456472" cy="4423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361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307217" y="146606"/>
            <a:ext cx="77699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Arial" pitchFamily="34" charset="0"/>
                <a:cs typeface="Arial" pitchFamily="34" charset="0"/>
              </a:rPr>
              <a:t>Proportion of enrolled children (6-16 years) has remained  same as in previous year</a:t>
            </a:r>
            <a:endParaRPr lang="en-US" sz="20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338" y="1267183"/>
            <a:ext cx="10715223" cy="4112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124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2591</TotalTime>
  <Words>1182</Words>
  <Application>Microsoft Office PowerPoint</Application>
  <PresentationFormat>Widescreen</PresentationFormat>
  <Paragraphs>155</Paragraphs>
  <Slides>39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6" baseType="lpstr">
      <vt:lpstr>Kozuka Gothic Pr6N R</vt:lpstr>
      <vt:lpstr>Arial</vt:lpstr>
      <vt:lpstr>Calibri</vt:lpstr>
      <vt:lpstr>Calibri Light</vt:lpstr>
      <vt:lpstr>Courier New</vt:lpstr>
      <vt:lpstr>Echelon Condensed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FINDINGS - PUNJAB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LEARNING LEVELS</vt:lpstr>
      <vt:lpstr>Urdu (Class 5)</vt:lpstr>
      <vt:lpstr>Urdu/Sindhi/Pashto (Class 5) Provincial Comparison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SCHOOL FACILITIES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DISABILITY FINDINGS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Scale and scope</dc:title>
  <dc:creator>Jutt</dc:creator>
  <cp:lastModifiedBy>fiaz</cp:lastModifiedBy>
  <cp:revision>176</cp:revision>
  <dcterms:created xsi:type="dcterms:W3CDTF">2015-01-06T13:04:42Z</dcterms:created>
  <dcterms:modified xsi:type="dcterms:W3CDTF">2016-03-02T08:54:11Z</dcterms:modified>
</cp:coreProperties>
</file>