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314" r:id="rId2"/>
    <p:sldId id="256" r:id="rId3"/>
    <p:sldId id="328" r:id="rId4"/>
    <p:sldId id="334" r:id="rId5"/>
    <p:sldId id="258" r:id="rId6"/>
    <p:sldId id="315" r:id="rId7"/>
    <p:sldId id="299" r:id="rId8"/>
    <p:sldId id="333" r:id="rId9"/>
    <p:sldId id="320" r:id="rId10"/>
    <p:sldId id="318" r:id="rId11"/>
    <p:sldId id="317" r:id="rId12"/>
    <p:sldId id="322" r:id="rId13"/>
    <p:sldId id="266" r:id="rId14"/>
    <p:sldId id="301" r:id="rId15"/>
    <p:sldId id="268" r:id="rId16"/>
    <p:sldId id="269" r:id="rId17"/>
    <p:sldId id="270" r:id="rId18"/>
    <p:sldId id="293" r:id="rId19"/>
    <p:sldId id="273" r:id="rId20"/>
    <p:sldId id="274" r:id="rId21"/>
    <p:sldId id="294" r:id="rId22"/>
    <p:sldId id="276" r:id="rId23"/>
    <p:sldId id="277" r:id="rId24"/>
    <p:sldId id="295" r:id="rId25"/>
    <p:sldId id="304" r:id="rId26"/>
    <p:sldId id="281" r:id="rId27"/>
    <p:sldId id="280" r:id="rId28"/>
    <p:sldId id="332" r:id="rId29"/>
    <p:sldId id="284" r:id="rId30"/>
    <p:sldId id="303" r:id="rId31"/>
    <p:sldId id="285" r:id="rId32"/>
    <p:sldId id="324" r:id="rId33"/>
    <p:sldId id="323" r:id="rId34"/>
    <p:sldId id="289" r:id="rId35"/>
    <p:sldId id="326" r:id="rId36"/>
    <p:sldId id="327" r:id="rId3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7C3"/>
    <a:srgbClr val="9FD713"/>
    <a:srgbClr val="97CC12"/>
    <a:srgbClr val="F33131"/>
    <a:srgbClr val="F0789D"/>
    <a:srgbClr val="FA7AA2"/>
    <a:srgbClr val="FB89AC"/>
    <a:srgbClr val="FB93B3"/>
    <a:srgbClr val="FDC68C"/>
    <a:srgbClr val="399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472" autoAdjust="0"/>
  </p:normalViewPr>
  <p:slideViewPr>
    <p:cSldViewPr>
      <p:cViewPr>
        <p:scale>
          <a:sx n="78" d="100"/>
          <a:sy n="78" d="100"/>
        </p:scale>
        <p:origin x="11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FH\ASER\ASER%202014\Presentation\GraphspresentationDist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az\Desktop\GraphspresentationDist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59608142627715"/>
          <c:y val="0.19133246424156181"/>
          <c:w val="0.76535152169523968"/>
          <c:h val="0.640841324959165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Sheet2!$A$9</c:f>
              <c:strCache>
                <c:ptCount val="1"/>
                <c:pt idx="0">
                  <c:v>لڑکے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Sheet2!$B$8:$D$8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2014</c:v>
                </c:pt>
              </c:numCache>
            </c:numRef>
          </c:cat>
          <c:val>
            <c:numRef>
              <c:f>Sheet2!$B$9:$C$9</c:f>
              <c:numCache>
                <c:formatCode>General</c:formatCode>
                <c:ptCount val="2"/>
                <c:pt idx="0">
                  <c:v>7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Sheet2!$A$10</c:f>
              <c:strCache>
                <c:ptCount val="1"/>
                <c:pt idx="0">
                  <c:v>لڑکیاں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Sheet2!$B$8:$D$8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2014</c:v>
                </c:pt>
              </c:numCache>
            </c:numRef>
          </c:cat>
          <c:val>
            <c:numRef>
              <c:f>Sheet2!$B$10:$C$10</c:f>
              <c:numCache>
                <c:formatCode>General</c:formatCode>
                <c:ptCount val="2"/>
                <c:pt idx="0">
                  <c:v>5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6539464"/>
        <c:axId val="136541424"/>
      </c:barChart>
      <c:catAx>
        <c:axId val="136539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541424"/>
        <c:crosses val="autoZero"/>
        <c:auto val="1"/>
        <c:lblAlgn val="ctr"/>
        <c:lblOffset val="100"/>
        <c:noMultiLvlLbl val="0"/>
      </c:catAx>
      <c:valAx>
        <c:axId val="136541424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٪بچے</a:t>
                </a:r>
              </a:p>
            </c:rich>
          </c:tx>
          <c:layout>
            <c:manualLayout>
              <c:xMode val="edge"/>
              <c:yMode val="edge"/>
              <c:x val="0"/>
              <c:y val="0.506282358517894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6539464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34218793823689481"/>
          <c:y val="2.3283169482350655E-2"/>
          <c:w val="0.30980538803887042"/>
          <c:h val="0.14376846706870691"/>
        </c:manualLayout>
      </c:layout>
      <c:overlay val="0"/>
    </c:legend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400"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ur-PK" sz="1200"/>
              <a:t>سکول نہ جانے والے بچوں کا تعلیمی معیار: اردو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81050716587046"/>
          <c:y val="0.17627084644915997"/>
          <c:w val="0.82616063492945224"/>
          <c:h val="0.64754533446900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[GraphspresentationDistt.xlsx]Sheet2!$H$18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[GraphspresentationDistt.xlsx]Sheet2!$G$19:$G$23</c:f>
              <c:strCache>
                <c:ptCount val="5"/>
                <c:pt idx="0">
                  <c:v>ابتدائی</c:v>
                </c:pt>
                <c:pt idx="1">
                  <c:v>حروف</c:v>
                </c:pt>
                <c:pt idx="2">
                  <c:v>الفاظ</c:v>
                </c:pt>
                <c:pt idx="3">
                  <c:v>جملے</c:v>
                </c:pt>
                <c:pt idx="4">
                  <c:v>کہانی</c:v>
                </c:pt>
              </c:strCache>
            </c:strRef>
          </c:cat>
          <c:val>
            <c:numRef>
              <c:f>[GraphspresentationDistt.xlsx]Sheet2!$H$19:$H$23</c:f>
              <c:numCache>
                <c:formatCode>General</c:formatCode>
                <c:ptCount val="5"/>
                <c:pt idx="0">
                  <c:v>65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1357560"/>
        <c:axId val="231357952"/>
      </c:barChart>
      <c:catAx>
        <c:axId val="231357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1357952"/>
        <c:crosses val="autoZero"/>
        <c:auto val="1"/>
        <c:lblAlgn val="ctr"/>
        <c:lblOffset val="100"/>
        <c:noMultiLvlLbl val="0"/>
      </c:catAx>
      <c:valAx>
        <c:axId val="23135795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٪بچے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135756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ur-PK" sz="1200"/>
              <a:t>سکول نہ جانے والے بچوں کا تعلیمی معیار: انگریزی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251047934792443"/>
          <c:y val="0.19978675208927404"/>
          <c:w val="0.8527216742153062"/>
          <c:h val="0.6117931340962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[GraphspresentationDistt.xlsx]Sheet2!$H$25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[GraphspresentationDistt.xlsx]Sheet2!$G$26:$G$30</c:f>
              <c:strCache>
                <c:ptCount val="5"/>
                <c:pt idx="0">
                  <c:v>ابتدائی</c:v>
                </c:pt>
                <c:pt idx="1">
                  <c:v>بڑے حروف</c:v>
                </c:pt>
                <c:pt idx="2">
                  <c:v>چھوٹے حروف</c:v>
                </c:pt>
                <c:pt idx="3">
                  <c:v>الفاظ</c:v>
                </c:pt>
                <c:pt idx="4">
                  <c:v>جملے</c:v>
                </c:pt>
              </c:strCache>
            </c:strRef>
          </c:cat>
          <c:val>
            <c:numRef>
              <c:f>[GraphspresentationDistt.xlsx]Sheet2!$H$26:$H$30</c:f>
              <c:numCache>
                <c:formatCode>General</c:formatCode>
                <c:ptCount val="5"/>
                <c:pt idx="0">
                  <c:v>77</c:v>
                </c:pt>
                <c:pt idx="1">
                  <c:v>10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0545264"/>
        <c:axId val="230544872"/>
      </c:barChart>
      <c:catAx>
        <c:axId val="23054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0544872"/>
        <c:crosses val="autoZero"/>
        <c:auto val="1"/>
        <c:lblAlgn val="ctr"/>
        <c:lblOffset val="100"/>
        <c:noMultiLvlLbl val="0"/>
      </c:catAx>
      <c:valAx>
        <c:axId val="23054487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٪بچے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054526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ur-PK" sz="1200"/>
              <a:t>سکول نہ جانے والے بچوں کا تعلیمی معیار: ریاضی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31763055652024"/>
          <c:y val="0.19978675208927404"/>
          <c:w val="0.8497216313596111"/>
          <c:h val="0.56764896492982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[GraphspresentationDistt.xlsx]Sheet2!$H$32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[GraphspresentationDistt.xlsx]Sheet2!$G$33:$G$37</c:f>
              <c:strCache>
                <c:ptCount val="5"/>
                <c:pt idx="0">
                  <c:v>ابتدائی</c:v>
                </c:pt>
                <c:pt idx="1">
                  <c:v>(1-9)
اعداد کی پہچان</c:v>
                </c:pt>
                <c:pt idx="2">
                  <c:v>(10-99)
اعداد کی پہچان</c:v>
                </c:pt>
                <c:pt idx="3">
                  <c:v>تفریق</c:v>
                </c:pt>
                <c:pt idx="4">
                  <c:v>تقسیم</c:v>
                </c:pt>
              </c:strCache>
            </c:strRef>
          </c:cat>
          <c:val>
            <c:numRef>
              <c:f>[GraphspresentationDistt.xlsx]Sheet2!$H$33:$H$37</c:f>
              <c:numCache>
                <c:formatCode>General</c:formatCode>
                <c:ptCount val="5"/>
                <c:pt idx="0">
                  <c:v>67</c:v>
                </c:pt>
                <c:pt idx="1">
                  <c:v>7</c:v>
                </c:pt>
                <c:pt idx="2">
                  <c:v>17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500408"/>
        <c:axId val="225500016"/>
      </c:barChart>
      <c:catAx>
        <c:axId val="22550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500016"/>
        <c:crosses val="autoZero"/>
        <c:auto val="1"/>
        <c:lblAlgn val="ctr"/>
        <c:lblOffset val="100"/>
        <c:noMultiLvlLbl val="0"/>
      </c:catAx>
      <c:valAx>
        <c:axId val="22550001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٪بچے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550040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r-PK"/>
              <a:t>سرکاری سکولوں میں ٪اساتذہ کی حا ضری</a:t>
            </a:r>
            <a:endParaRPr lang="en-US"/>
          </a:p>
        </c:rich>
      </c:tx>
      <c:layout>
        <c:manualLayout>
          <c:xMode val="edge"/>
          <c:yMode val="edge"/>
          <c:x val="0.25256933508311463"/>
          <c:y val="3.714684816940255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857174103237117"/>
          <c:y val="0.23966155078072868"/>
          <c:w val="0.82884514435695533"/>
          <c:h val="0.60550060056052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[GraphspresentationDistt.xlsx]Sheet4!$B$95</c:f>
              <c:strCache>
                <c:ptCount val="1"/>
                <c:pt idx="0">
                  <c:v>سرکاری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[GraphspresentationDistt.xlsx]Sheet4!$C$94:$E$94</c:f>
              <c:strCache>
                <c:ptCount val="3"/>
                <c:pt idx="0">
                  <c:v>پرائمری</c:v>
                </c:pt>
                <c:pt idx="1">
                  <c:v>مڈل</c:v>
                </c:pt>
                <c:pt idx="2">
                  <c:v>ثانوی</c:v>
                </c:pt>
              </c:strCache>
            </c:strRef>
          </c:cat>
          <c:val>
            <c:numRef>
              <c:f>[GraphspresentationDistt.xlsx]Sheet4!$C$95:$E$95</c:f>
              <c:numCache>
                <c:formatCode>General</c:formatCode>
                <c:ptCount val="3"/>
                <c:pt idx="0">
                  <c:v>67</c:v>
                </c:pt>
                <c:pt idx="1">
                  <c:v>67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464264"/>
        <c:axId val="136464656"/>
      </c:barChart>
      <c:catAx>
        <c:axId val="136464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464656"/>
        <c:crosses val="autoZero"/>
        <c:auto val="1"/>
        <c:lblAlgn val="ctr"/>
        <c:lblOffset val="100"/>
        <c:noMultiLvlLbl val="0"/>
      </c:catAx>
      <c:valAx>
        <c:axId val="13646465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46426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400"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r-PK"/>
              <a:t>کثیر جماعتی معلمی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[GraphspresentationDistt.xlsx]Sheet2!$A$40</c:f>
              <c:strCache>
                <c:ptCount val="1"/>
                <c:pt idx="0">
                  <c:v>سرکاری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[GraphspresentationDistt.xlsx]Sheet2!$B$39:$C$39</c:f>
              <c:strCache>
                <c:ptCount val="2"/>
                <c:pt idx="0">
                  <c:v>کلاس2</c:v>
                </c:pt>
                <c:pt idx="1">
                  <c:v>کلاس8</c:v>
                </c:pt>
              </c:strCache>
            </c:strRef>
          </c:cat>
          <c:val>
            <c:numRef>
              <c:f>[GraphspresentationDistt.xlsx]Sheet2!$B$40:$C$40</c:f>
              <c:numCache>
                <c:formatCode>General</c:formatCode>
                <c:ptCount val="2"/>
                <c:pt idx="0">
                  <c:v>48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[GraphspresentationDistt.xlsx]Sheet2!$A$41</c:f>
              <c:strCache>
                <c:ptCount val="1"/>
                <c:pt idx="0">
                  <c:v>نجی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[GraphspresentationDistt.xlsx]Sheet2!$B$39:$C$39</c:f>
              <c:strCache>
                <c:ptCount val="2"/>
                <c:pt idx="0">
                  <c:v>کلاس2</c:v>
                </c:pt>
                <c:pt idx="1">
                  <c:v>کلاس8</c:v>
                </c:pt>
              </c:strCache>
            </c:strRef>
          </c:cat>
          <c:val>
            <c:numRef>
              <c:f>[GraphspresentationDistt.xlsx]Sheet2!$B$41:$C$41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0830016"/>
        <c:axId val="230830408"/>
      </c:barChart>
      <c:catAx>
        <c:axId val="23083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0830408"/>
        <c:crosses val="autoZero"/>
        <c:auto val="1"/>
        <c:lblAlgn val="ctr"/>
        <c:lblOffset val="100"/>
        <c:noMultiLvlLbl val="0"/>
      </c:catAx>
      <c:valAx>
        <c:axId val="23083040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٪سکول</a:t>
                </a:r>
              </a:p>
            </c:rich>
          </c:tx>
          <c:layout>
            <c:manualLayout>
              <c:xMode val="edge"/>
              <c:yMode val="edge"/>
              <c:x val="4.2566193883745135E-2"/>
              <c:y val="0.437604615460804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0830016"/>
        <c:crosses val="autoZero"/>
        <c:crossBetween val="between"/>
        <c:majorUnit val="20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400"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61973832972805"/>
          <c:y val="0.22748230739650013"/>
          <c:w val="0.80596568449979156"/>
          <c:h val="0.51800437152713752"/>
        </c:manualLayout>
      </c:layout>
      <c:lineChart>
        <c:grouping val="standard"/>
        <c:varyColors val="0"/>
        <c:ser>
          <c:idx val="0"/>
          <c:order val="0"/>
          <c:tx>
            <c:strRef>
              <c:f>[GraphspresentationDistt.xlsx]Sheet2!$B$14</c:f>
              <c:strCache>
                <c:ptCount val="1"/>
                <c:pt idx="0">
                  <c:v>2013</c:v>
                </c:pt>
              </c:strCache>
            </c:strRef>
          </c:tx>
          <c:cat>
            <c:numRef>
              <c:f>[GraphspresentationDistt.xlsx]Sheet2!$A$15:$A$24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[GraphspresentationDistt.xlsx]Sheet2!$B$15:$B$24</c:f>
              <c:numCache>
                <c:formatCode>General</c:formatCode>
                <c:ptCount val="10"/>
                <c:pt idx="0">
                  <c:v>1</c:v>
                </c:pt>
                <c:pt idx="1">
                  <c:v>17</c:v>
                </c:pt>
                <c:pt idx="2">
                  <c:v>15</c:v>
                </c:pt>
                <c:pt idx="3">
                  <c:v>17</c:v>
                </c:pt>
                <c:pt idx="4">
                  <c:v>11</c:v>
                </c:pt>
                <c:pt idx="5">
                  <c:v>11</c:v>
                </c:pt>
                <c:pt idx="6">
                  <c:v>4</c:v>
                </c:pt>
                <c:pt idx="7">
                  <c:v>15</c:v>
                </c:pt>
                <c:pt idx="8">
                  <c:v>3</c:v>
                </c:pt>
                <c:pt idx="9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[GraphspresentationDistt.xlsx]Sheet2!$B$14</c:f>
              <c:strCache>
                <c:ptCount val="1"/>
                <c:pt idx="0">
                  <c:v>2013</c:v>
                </c:pt>
              </c:strCache>
            </c:strRef>
          </c:tx>
          <c:cat>
            <c:numRef>
              <c:f>[GraphspresentationDistt.xlsx]Sheet2!$A$15:$A$24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[GraphspresentationDistt.xlsx]Sheet2!$B$15:$B$24</c:f>
              <c:numCache>
                <c:formatCode>General</c:formatCode>
                <c:ptCount val="10"/>
                <c:pt idx="0">
                  <c:v>1</c:v>
                </c:pt>
                <c:pt idx="1">
                  <c:v>17</c:v>
                </c:pt>
                <c:pt idx="2">
                  <c:v>15</c:v>
                </c:pt>
                <c:pt idx="3">
                  <c:v>17</c:v>
                </c:pt>
                <c:pt idx="4">
                  <c:v>11</c:v>
                </c:pt>
                <c:pt idx="5">
                  <c:v>11</c:v>
                </c:pt>
                <c:pt idx="6">
                  <c:v>4</c:v>
                </c:pt>
                <c:pt idx="7">
                  <c:v>15</c:v>
                </c:pt>
                <c:pt idx="8">
                  <c:v>3</c:v>
                </c:pt>
                <c:pt idx="9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[GraphspresentationDistt.xlsx]Sheet2!$C$14</c:f>
              <c:strCache>
                <c:ptCount val="1"/>
                <c:pt idx="0">
                  <c:v>2014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[GraphspresentationDistt.xlsx]Sheet2!$A$15:$A$24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[GraphspresentationDistt.xlsx]Sheet2!$C$15:$C$24</c:f>
              <c:numCache>
                <c:formatCode>General</c:formatCode>
                <c:ptCount val="10"/>
                <c:pt idx="0">
                  <c:v>6</c:v>
                </c:pt>
                <c:pt idx="1">
                  <c:v>18</c:v>
                </c:pt>
                <c:pt idx="2">
                  <c:v>20</c:v>
                </c:pt>
                <c:pt idx="3">
                  <c:v>15</c:v>
                </c:pt>
                <c:pt idx="4">
                  <c:v>16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026912"/>
        <c:axId val="196027304"/>
      </c:lineChart>
      <c:catAx>
        <c:axId val="196026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کلاس</a:t>
                </a:r>
              </a:p>
            </c:rich>
          </c:tx>
          <c:layout>
            <c:manualLayout>
              <c:xMode val="edge"/>
              <c:yMode val="edge"/>
              <c:x val="0.42416687588965701"/>
              <c:y val="0.848494983277592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6027304"/>
        <c:crosses val="autoZero"/>
        <c:auto val="1"/>
        <c:lblAlgn val="ctr"/>
        <c:lblOffset val="100"/>
        <c:noMultiLvlLbl val="0"/>
      </c:catAx>
      <c:valAx>
        <c:axId val="196027304"/>
        <c:scaling>
          <c:orientation val="minMax"/>
          <c:max val="4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٪بچے</a:t>
                </a:r>
              </a:p>
            </c:rich>
          </c:tx>
          <c:layout>
            <c:manualLayout>
              <c:xMode val="edge"/>
              <c:yMode val="edge"/>
              <c:x val="1.8155662442735122E-2"/>
              <c:y val="0.474769801787755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6026912"/>
        <c:crosses val="autoZero"/>
        <c:crossBetween val="between"/>
        <c:majorUnit val="10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8167431864267478"/>
          <c:y val="4.0133779264214048E-2"/>
          <c:w val="0.58432244989223869"/>
          <c:h val="0.14575566850130356"/>
        </c:manualLayout>
      </c:layout>
      <c:overlay val="0"/>
    </c:legend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400"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r-PK"/>
              <a:t>اردو کی کہانی پڑھ سکتے ہیں</a:t>
            </a:r>
            <a:endParaRPr lang="en-US"/>
          </a:p>
        </c:rich>
      </c:tx>
      <c:layout>
        <c:manualLayout>
          <c:xMode val="edge"/>
          <c:yMode val="edge"/>
          <c:x val="0.3389744227795453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27095738314877"/>
          <c:y val="0.26572055924916038"/>
          <c:w val="0.78564025997879083"/>
          <c:h val="0.59396059928306522"/>
        </c:manualLayout>
      </c:layout>
      <c:lineChart>
        <c:grouping val="standard"/>
        <c:varyColors val="0"/>
        <c:ser>
          <c:idx val="0"/>
          <c:order val="0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[GraphspresentationDistt.xlsx]Sheet2!$N$2:$Q$2</c:f>
              <c:strCache>
                <c:ptCount val="4"/>
                <c:pt idx="0">
                  <c:v>کلاس 3</c:v>
                </c:pt>
                <c:pt idx="1">
                  <c:v>کلاس 4</c:v>
                </c:pt>
                <c:pt idx="2">
                  <c:v>کلاس5</c:v>
                </c:pt>
                <c:pt idx="3">
                  <c:v>کلاس6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[GraphspresentationDistt.xlsx]Sheet2!$M$3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[GraphspresentationDistt.xlsx]Sheet2!$N$2:$Q$2</c:f>
              <c:strCache>
                <c:ptCount val="4"/>
                <c:pt idx="0">
                  <c:v>کلاس 3</c:v>
                </c:pt>
                <c:pt idx="1">
                  <c:v>کلاس 4</c:v>
                </c:pt>
                <c:pt idx="2">
                  <c:v>کلاس5</c:v>
                </c:pt>
                <c:pt idx="3">
                  <c:v>کلاس6</c:v>
                </c:pt>
              </c:strCache>
            </c:strRef>
          </c:cat>
          <c:val>
            <c:numRef>
              <c:f>[GraphspresentationDistt.xlsx]Sheet2!$N$3:$Q$3</c:f>
              <c:numCache>
                <c:formatCode>General</c:formatCode>
                <c:ptCount val="4"/>
                <c:pt idx="0">
                  <c:v>6</c:v>
                </c:pt>
                <c:pt idx="1">
                  <c:v>16</c:v>
                </c:pt>
                <c:pt idx="2">
                  <c:v>65</c:v>
                </c:pt>
                <c:pt idx="3">
                  <c:v>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[GraphspresentationDistt.xlsx]Sheet2!$M$4</c:f>
              <c:strCache>
                <c:ptCount val="1"/>
                <c:pt idx="0">
                  <c:v>2014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[GraphspresentationDistt.xlsx]Sheet2!$N$2:$Q$2</c:f>
              <c:strCache>
                <c:ptCount val="4"/>
                <c:pt idx="0">
                  <c:v>کلاس 3</c:v>
                </c:pt>
                <c:pt idx="1">
                  <c:v>کلاس 4</c:v>
                </c:pt>
                <c:pt idx="2">
                  <c:v>کلاس5</c:v>
                </c:pt>
                <c:pt idx="3">
                  <c:v>کلاس6</c:v>
                </c:pt>
              </c:strCache>
            </c:strRef>
          </c:cat>
          <c:val>
            <c:numRef>
              <c:f>[GraphspresentationDistt.xlsx]Sheet2!$N$4:$Q$4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374128"/>
        <c:axId val="238373736"/>
      </c:lineChart>
      <c:catAx>
        <c:axId val="23837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373736"/>
        <c:crosses val="autoZero"/>
        <c:auto val="1"/>
        <c:lblAlgn val="ctr"/>
        <c:lblOffset val="100"/>
        <c:noMultiLvlLbl val="0"/>
      </c:catAx>
      <c:valAx>
        <c:axId val="23837373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 بچے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507841539262845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8374128"/>
        <c:crosses val="autoZero"/>
        <c:crossBetween val="between"/>
        <c:majorUnit val="20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27142804666346732"/>
          <c:y val="0.14612212383957837"/>
          <c:w val="0.469182796845655"/>
          <c:h val="0.11150913528805009"/>
        </c:manualLayout>
      </c:layout>
      <c:overlay val="0"/>
    </c:legend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r-PK"/>
              <a:t>انگریزی کے جملے پڑھ سکتے ہیں</a:t>
            </a:r>
            <a:endParaRPr lang="en-US"/>
          </a:p>
        </c:rich>
      </c:tx>
      <c:layout>
        <c:manualLayout>
          <c:xMode val="edge"/>
          <c:yMode val="edge"/>
          <c:x val="0.37300988646627031"/>
          <c:y val="5.069708491761741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63090323871152"/>
          <c:y val="0.3054922507310161"/>
          <c:w val="0.77751826056385065"/>
          <c:h val="0.55418859714779001"/>
        </c:manualLayout>
      </c:layout>
      <c:lineChart>
        <c:grouping val="standard"/>
        <c:varyColors val="0"/>
        <c:ser>
          <c:idx val="0"/>
          <c:order val="0"/>
          <c:tx>
            <c:strRef>
              <c:f>[GraphspresentationDistt.xlsx]Sheet2!$M$15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[GraphspresentationDistt.xlsx]Sheet2!$N$14:$Q$14</c:f>
              <c:strCache>
                <c:ptCount val="4"/>
                <c:pt idx="0">
                  <c:v>کلاس 3</c:v>
                </c:pt>
                <c:pt idx="1">
                  <c:v>کلاس 4</c:v>
                </c:pt>
                <c:pt idx="2">
                  <c:v>کلاس5</c:v>
                </c:pt>
                <c:pt idx="3">
                  <c:v>کلاس6</c:v>
                </c:pt>
              </c:strCache>
            </c:strRef>
          </c:cat>
          <c:val>
            <c:numRef>
              <c:f>[GraphspresentationDistt.xlsx]Sheet2!$N$15:$Q$15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1"/>
          <c:order val="1"/>
          <c:tx>
            <c:strRef>
              <c:f>[GraphspresentationDistt.xlsx]Sheet2!$M$16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[GraphspresentationDistt.xlsx]Sheet2!$N$14:$Q$14</c:f>
              <c:strCache>
                <c:ptCount val="4"/>
                <c:pt idx="0">
                  <c:v>کلاس 3</c:v>
                </c:pt>
                <c:pt idx="1">
                  <c:v>کلاس 4</c:v>
                </c:pt>
                <c:pt idx="2">
                  <c:v>کلاس5</c:v>
                </c:pt>
                <c:pt idx="3">
                  <c:v>کلاس6</c:v>
                </c:pt>
              </c:strCache>
            </c:strRef>
          </c:cat>
          <c:val>
            <c:numRef>
              <c:f>[GraphspresentationDistt.xlsx]Sheet2!$N$16:$Q$16</c:f>
              <c:numCache>
                <c:formatCode>General</c:formatCode>
                <c:ptCount val="4"/>
                <c:pt idx="0">
                  <c:v>6</c:v>
                </c:pt>
                <c:pt idx="1">
                  <c:v>16</c:v>
                </c:pt>
                <c:pt idx="2">
                  <c:v>63</c:v>
                </c:pt>
                <c:pt idx="3">
                  <c:v>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[GraphspresentationDistt.xlsx]Sheet2!$M$17</c:f>
              <c:strCache>
                <c:ptCount val="1"/>
                <c:pt idx="0">
                  <c:v>2014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[GraphspresentationDistt.xlsx]Sheet2!$N$14:$Q$14</c:f>
              <c:strCache>
                <c:ptCount val="4"/>
                <c:pt idx="0">
                  <c:v>کلاس 3</c:v>
                </c:pt>
                <c:pt idx="1">
                  <c:v>کلاس 4</c:v>
                </c:pt>
                <c:pt idx="2">
                  <c:v>کلاس5</c:v>
                </c:pt>
                <c:pt idx="3">
                  <c:v>کلاس6</c:v>
                </c:pt>
              </c:strCache>
            </c:strRef>
          </c:cat>
          <c:val>
            <c:numRef>
              <c:f>[GraphspresentationDistt.xlsx]Sheet2!$N$17:$Q$17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920592"/>
        <c:axId val="237920200"/>
      </c:lineChart>
      <c:catAx>
        <c:axId val="23792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7920200"/>
        <c:crosses val="autoZero"/>
        <c:auto val="1"/>
        <c:lblAlgn val="ctr"/>
        <c:lblOffset val="100"/>
        <c:noMultiLvlLbl val="0"/>
      </c:catAx>
      <c:valAx>
        <c:axId val="23792020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 بچے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8.5247889048510987E-3"/>
              <c:y val="0.481420316756983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7920592"/>
        <c:crosses val="autoZero"/>
        <c:crossBetween val="between"/>
        <c:majorUnit val="20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34621083450019075"/>
          <c:y val="0.14278853926529173"/>
          <c:w val="0.48001842725779442"/>
          <c:h val="0.10896520064269555"/>
        </c:manualLayout>
      </c:layout>
      <c:overlay val="0"/>
    </c:legend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r-PK"/>
              <a:t>تقسیم کے سوال حل کر سکتے ہیں</a:t>
            </a:r>
            <a:endParaRPr lang="en-US"/>
          </a:p>
        </c:rich>
      </c:tx>
      <c:layout>
        <c:manualLayout>
          <c:xMode val="edge"/>
          <c:yMode val="edge"/>
          <c:x val="0.38711841752089049"/>
          <c:y val="5.06956349619052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41099348227456"/>
          <c:y val="0.28317834795365504"/>
          <c:w val="0.79750015697798537"/>
          <c:h val="0.57650249992515157"/>
        </c:manualLayout>
      </c:layout>
      <c:lineChart>
        <c:grouping val="standard"/>
        <c:varyColors val="0"/>
        <c:ser>
          <c:idx val="0"/>
          <c:order val="0"/>
          <c:tx>
            <c:strRef>
              <c:f>[GraphspresentationDistt.xlsx]Sheet2!$M$33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[GraphspresentationDistt.xlsx]Sheet2!$N$32:$Q$32</c:f>
              <c:strCache>
                <c:ptCount val="4"/>
                <c:pt idx="0">
                  <c:v>کلاس 3</c:v>
                </c:pt>
                <c:pt idx="1">
                  <c:v>کلاس 4</c:v>
                </c:pt>
                <c:pt idx="2">
                  <c:v>کلاس5</c:v>
                </c:pt>
                <c:pt idx="3">
                  <c:v>کلاس6</c:v>
                </c:pt>
              </c:strCache>
            </c:strRef>
          </c:cat>
          <c:val>
            <c:numRef>
              <c:f>[GraphspresentationDistt.xlsx]Sheet2!$N$33:$Q$33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1"/>
          <c:order val="1"/>
          <c:tx>
            <c:strRef>
              <c:f>[GraphspresentationDistt.xlsx]Sheet2!$M$34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[GraphspresentationDistt.xlsx]Sheet2!$N$32:$Q$32</c:f>
              <c:strCache>
                <c:ptCount val="4"/>
                <c:pt idx="0">
                  <c:v>کلاس 3</c:v>
                </c:pt>
                <c:pt idx="1">
                  <c:v>کلاس 4</c:v>
                </c:pt>
                <c:pt idx="2">
                  <c:v>کلاس5</c:v>
                </c:pt>
                <c:pt idx="3">
                  <c:v>کلاس6</c:v>
                </c:pt>
              </c:strCache>
            </c:strRef>
          </c:cat>
          <c:val>
            <c:numRef>
              <c:f>[GraphspresentationDistt.xlsx]Sheet2!$N$34:$Q$34</c:f>
              <c:numCache>
                <c:formatCode>General</c:formatCode>
                <c:ptCount val="4"/>
                <c:pt idx="0">
                  <c:v>6</c:v>
                </c:pt>
                <c:pt idx="1">
                  <c:v>16</c:v>
                </c:pt>
                <c:pt idx="2">
                  <c:v>64</c:v>
                </c:pt>
                <c:pt idx="3">
                  <c:v>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[GraphspresentationDistt.xlsx]Sheet2!$M$35</c:f>
              <c:strCache>
                <c:ptCount val="1"/>
                <c:pt idx="0">
                  <c:v>2014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[GraphspresentationDistt.xlsx]Sheet2!$N$32:$Q$32</c:f>
              <c:strCache>
                <c:ptCount val="4"/>
                <c:pt idx="0">
                  <c:v>کلاس 3</c:v>
                </c:pt>
                <c:pt idx="1">
                  <c:v>کلاس 4</c:v>
                </c:pt>
                <c:pt idx="2">
                  <c:v>کلاس5</c:v>
                </c:pt>
                <c:pt idx="3">
                  <c:v>کلاس6</c:v>
                </c:pt>
              </c:strCache>
            </c:strRef>
          </c:cat>
          <c:val>
            <c:numRef>
              <c:f>[GraphspresentationDistt.xlsx]Sheet2!$N$35:$Q$35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377656"/>
        <c:axId val="238371776"/>
      </c:lineChart>
      <c:catAx>
        <c:axId val="238377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371776"/>
        <c:crosses val="autoZero"/>
        <c:auto val="1"/>
        <c:lblAlgn val="ctr"/>
        <c:lblOffset val="100"/>
        <c:noMultiLvlLbl val="0"/>
      </c:catAx>
      <c:valAx>
        <c:axId val="23837177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٪بچے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3393487297341427E-3"/>
              <c:y val="0.450986098220612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8377656"/>
        <c:crosses val="autoZero"/>
        <c:crossBetween val="between"/>
        <c:majorUnit val="20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28646573484534532"/>
          <c:y val="0.15799766474057689"/>
          <c:w val="0.49724396890580141"/>
          <c:h val="0.10896520064269555"/>
        </c:manualLayout>
      </c:layout>
      <c:overlay val="0"/>
    </c:legend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400"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r-PK"/>
              <a:t>اردو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[GraphspresentationDistt.xlsx]Sheet2!$H$14</c:f>
              <c:strCache>
                <c:ptCount val="1"/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[GraphspresentationDistt.xlsx]Sheet2!$G$15:$G$16</c:f>
              <c:strCache>
                <c:ptCount val="2"/>
                <c:pt idx="0">
                  <c:v>لڑکے</c:v>
                </c:pt>
                <c:pt idx="1">
                  <c:v>لڑکیاں</c:v>
                </c:pt>
              </c:strCache>
            </c:strRef>
          </c:cat>
          <c:val>
            <c:numRef>
              <c:f>[GraphspresentationDistt.xlsx]Sheet2!$H$15:$H$16</c:f>
              <c:numCache>
                <c:formatCode>General</c:formatCode>
                <c:ptCount val="2"/>
                <c:pt idx="0">
                  <c:v>28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530456"/>
        <c:axId val="233529672"/>
      </c:barChart>
      <c:catAx>
        <c:axId val="233530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کم از کم جملے پڑھ سکتے ہیں</a:t>
                </a:r>
              </a:p>
            </c:rich>
          </c:tx>
          <c:layout>
            <c:manualLayout>
              <c:xMode val="edge"/>
              <c:yMode val="edge"/>
              <c:x val="0.40252934859089728"/>
              <c:y val="0.8776892845239417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33529672"/>
        <c:crosses val="autoZero"/>
        <c:auto val="1"/>
        <c:lblAlgn val="ctr"/>
        <c:lblOffset val="100"/>
        <c:noMultiLvlLbl val="0"/>
      </c:catAx>
      <c:valAx>
        <c:axId val="23352967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٪بچے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353045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r-PK"/>
              <a:t>انگریزی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0251808441037414"/>
          <c:y val="0.24148289078991222"/>
          <c:w val="0.64359129849769781"/>
          <c:h val="0.50863098544606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[GraphspresentationDistt.xlsx]Sheet2!$N$19</c:f>
              <c:strCache>
                <c:ptCount val="1"/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[GraphspresentationDistt.xlsx]Sheet2!$M$20:$M$21</c:f>
              <c:strCache>
                <c:ptCount val="2"/>
                <c:pt idx="0">
                  <c:v>لڑکے</c:v>
                </c:pt>
                <c:pt idx="1">
                  <c:v>لڑکیاں</c:v>
                </c:pt>
              </c:strCache>
            </c:strRef>
          </c:cat>
          <c:val>
            <c:numRef>
              <c:f>[GraphspresentationDistt.xlsx]Sheet2!$N$20:$N$21</c:f>
              <c:numCache>
                <c:formatCode>General</c:formatCode>
                <c:ptCount val="2"/>
                <c:pt idx="0">
                  <c:v>15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738440"/>
        <c:axId val="237850016"/>
      </c:barChart>
      <c:catAx>
        <c:axId val="136738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کم از کم الفاظ پڑھ سکتے ہیں</a:t>
                </a:r>
              </a:p>
            </c:rich>
          </c:tx>
          <c:layout>
            <c:manualLayout>
              <c:xMode val="edge"/>
              <c:yMode val="edge"/>
              <c:x val="0.4006159809403893"/>
              <c:y val="0.89912475002777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37850016"/>
        <c:crosses val="autoZero"/>
        <c:auto val="1"/>
        <c:lblAlgn val="ctr"/>
        <c:lblOffset val="100"/>
        <c:noMultiLvlLbl val="0"/>
      </c:catAx>
      <c:valAx>
        <c:axId val="23785001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٪بچے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73844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r-PK"/>
              <a:t>ریاضی</a:t>
            </a:r>
          </a:p>
        </c:rich>
      </c:tx>
      <c:layout>
        <c:manualLayout>
          <c:xMode val="edge"/>
          <c:yMode val="edge"/>
          <c:x val="0.42208862377748013"/>
          <c:y val="4.102564102564102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[GraphspresentationDistt.xlsx]Sheet2!$N$23</c:f>
              <c:strCache>
                <c:ptCount val="1"/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[GraphspresentationDistt.xlsx]Sheet2!$M$24:$M$25</c:f>
              <c:strCache>
                <c:ptCount val="2"/>
                <c:pt idx="0">
                  <c:v>لڑکے</c:v>
                </c:pt>
                <c:pt idx="1">
                  <c:v>لڑکیاں</c:v>
                </c:pt>
              </c:strCache>
            </c:strRef>
          </c:cat>
          <c:val>
            <c:numRef>
              <c:f>[GraphspresentationDistt.xlsx]Sheet2!$N$24:$N$25</c:f>
              <c:numCache>
                <c:formatCode>General</c:formatCode>
                <c:ptCount val="2"/>
                <c:pt idx="0">
                  <c:v>22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8495032"/>
        <c:axId val="237850800"/>
      </c:barChart>
      <c:catAx>
        <c:axId val="238495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کم از کم تفریق کے سوال حل کر سکتے ہیں</a:t>
                </a:r>
              </a:p>
            </c:rich>
          </c:tx>
          <c:layout>
            <c:manualLayout>
              <c:xMode val="edge"/>
              <c:yMode val="edge"/>
              <c:x val="0.32183552516286812"/>
              <c:y val="0.855076653879804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37850800"/>
        <c:crosses val="autoZero"/>
        <c:auto val="1"/>
        <c:lblAlgn val="ctr"/>
        <c:lblOffset val="100"/>
        <c:noMultiLvlLbl val="0"/>
      </c:catAx>
      <c:valAx>
        <c:axId val="23785080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٪بچے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849503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r-PK"/>
              <a:t>پرائیویٹ ٹیوشن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[GraphspresentationDistt.xlsx]Sheet2!$A$33</c:f>
              <c:strCache>
                <c:ptCount val="1"/>
                <c:pt idx="0">
                  <c:v>   سرکاری سکول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[GraphspresentationDistt.xlsx]Sheet2!$B$32:$C$32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[GraphspresentationDistt.xlsx]Sheet2!$B$33:$C$33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[GraphspresentationDistt.xlsx]Sheet2!$A$34</c:f>
              <c:strCache>
                <c:ptCount val="1"/>
                <c:pt idx="0">
                  <c:v>نجی سکول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[GraphspresentationDistt.xlsx]Sheet2!$B$32:$C$32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[GraphspresentationDistt.xlsx]Sheet2!$B$34:$C$34</c:f>
              <c:numCache>
                <c:formatCode>General</c:formatCode>
                <c:ptCount val="2"/>
                <c:pt idx="0">
                  <c:v>53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173336"/>
        <c:axId val="232517632"/>
      </c:barChart>
      <c:catAx>
        <c:axId val="228173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517632"/>
        <c:crosses val="autoZero"/>
        <c:auto val="1"/>
        <c:lblAlgn val="ctr"/>
        <c:lblOffset val="100"/>
        <c:noMultiLvlLbl val="0"/>
      </c:catAx>
      <c:valAx>
        <c:axId val="23251763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r-PK"/>
                  <a:t>٪بچے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8173336"/>
        <c:crosses val="autoZero"/>
        <c:crossBetween val="between"/>
        <c:majorUnit val="20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400">
          <a:latin typeface="Pak Nastaleeq" panose="02000500000000020002" pitchFamily="2" charset="-78"/>
          <a:cs typeface="Pak Nastaleeq" panose="02000500000000020002" pitchFamily="2" charset="-78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E2EE7-A96E-4EEA-B0CA-2102AD8264DF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7C52D-F309-4758-A88B-C655455C57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42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8A81-D7AB-44D6-9257-A2F36280022B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E7C6F-65A8-4569-AF9A-CA299A522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1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E7C6F-65A8-4569-AF9A-CA299A5220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1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E7C6F-65A8-4569-AF9A-CA299A5220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2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E7C6F-65A8-4569-AF9A-CA299A5220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7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E7C6F-65A8-4569-AF9A-CA299A5220E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3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E7C6F-65A8-4569-AF9A-CA299A5220E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4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59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2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5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13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7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4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4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6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9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3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/>
          <a:stretch/>
        </p:blipFill>
        <p:spPr>
          <a:xfrm>
            <a:off x="1" y="4280"/>
            <a:ext cx="9149714" cy="68537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F070-2840-4CDC-B39E-D3E9956EBB56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5740-BD84-4C8C-8BF7-976ABAB0B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7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91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3" b="9907"/>
          <a:stretch/>
        </p:blipFill>
        <p:spPr>
          <a:xfrm>
            <a:off x="-79397" y="715270"/>
            <a:ext cx="9277824" cy="55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12809"/>
            <a:ext cx="5676908" cy="48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03372" y="988708"/>
            <a:ext cx="3786691" cy="1000132"/>
          </a:xfrm>
        </p:spPr>
        <p:txBody>
          <a:bodyPr>
            <a:noAutofit/>
          </a:bodyPr>
          <a:lstStyle/>
          <a:p>
            <a:pPr algn="r"/>
            <a:r>
              <a:rPr lang="ur-PK" sz="24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سکول نہ جانے والے بچے(3سے5سال)</a:t>
            </a:r>
            <a:endParaRPr lang="en-US" sz="200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928670"/>
            <a:ext cx="275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(District Wise Map)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9173" y="1328780"/>
            <a:ext cx="209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2800" dirty="0" smtClean="0">
                <a:latin typeface="Alvi Nastaleeq" pitchFamily="2" charset="-78"/>
                <a:cs typeface="Alvi Nastaleeq" pitchFamily="2" charset="-78"/>
              </a:rPr>
              <a:t>نقشہ بلحاظ ضلع</a:t>
            </a:r>
          </a:p>
        </p:txBody>
      </p:sp>
      <p:sp>
        <p:nvSpPr>
          <p:cNvPr id="9" name="Oval 8"/>
          <p:cNvSpPr/>
          <p:nvPr/>
        </p:nvSpPr>
        <p:spPr>
          <a:xfrm>
            <a:off x="2051720" y="5013176"/>
            <a:ext cx="857256" cy="6429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09507"/>
            <a:ext cx="6514128" cy="574912"/>
          </a:xfrm>
        </p:spPr>
        <p:txBody>
          <a:bodyPr>
            <a:normAutofit fontScale="90000"/>
          </a:bodyPr>
          <a:lstStyle/>
          <a:p>
            <a:pPr algn="ctr"/>
            <a:r>
              <a:rPr lang="ur-PK" b="1" dirty="0" smtClean="0">
                <a:latin typeface="Alvi Nastaleeq" pitchFamily="2" charset="-78"/>
                <a:cs typeface="Alvi Nastaleeq" pitchFamily="2" charset="-78"/>
              </a:rPr>
              <a:t>6 سے 16 سال کی عمر کے بچوں کا اندراج</a:t>
            </a:r>
            <a:endParaRPr lang="en-US" b="1" dirty="0"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pic>
        <p:nvPicPr>
          <p:cNvPr id="16" name="Picture 15" descr="10 line.png"/>
          <p:cNvPicPr>
            <a:picLocks noChangeAspect="1"/>
          </p:cNvPicPr>
          <p:nvPr/>
        </p:nvPicPr>
        <p:blipFill>
          <a:blip r:embed="rId2" cstate="print"/>
          <a:srcRect l="50129" r="40000"/>
          <a:stretch>
            <a:fillRect/>
          </a:stretch>
        </p:blipFill>
        <p:spPr>
          <a:xfrm>
            <a:off x="5572132" y="1662711"/>
            <a:ext cx="214314" cy="2344085"/>
          </a:xfrm>
          <a:prstGeom prst="rect">
            <a:avLst/>
          </a:prstGeom>
        </p:spPr>
      </p:pic>
      <p:pic>
        <p:nvPicPr>
          <p:cNvPr id="17" name="Picture 16" descr="Text Box 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4648" y="1771896"/>
            <a:ext cx="1234443" cy="972314"/>
          </a:xfrm>
          <a:prstGeom prst="rect">
            <a:avLst/>
          </a:prstGeom>
        </p:spPr>
      </p:pic>
      <p:pic>
        <p:nvPicPr>
          <p:cNvPr id="18" name="Picture 17" descr="Text Box 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3560" y="2972504"/>
            <a:ext cx="1231395" cy="1018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418" y="193642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3600" b="1" dirty="0" smtClean="0">
                <a:solidFill>
                  <a:schemeClr val="bg1"/>
                </a:solidFill>
              </a:rPr>
              <a:t>51</a:t>
            </a:r>
            <a:r>
              <a:rPr lang="en-US" sz="3600" b="1" dirty="0" smtClean="0">
                <a:solidFill>
                  <a:schemeClr val="bg1"/>
                </a:solidFill>
              </a:rPr>
              <a:t>%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3139859"/>
            <a:ext cx="13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3600" b="1" dirty="0" smtClean="0">
                <a:solidFill>
                  <a:schemeClr val="bg1"/>
                </a:solidFill>
              </a:rPr>
              <a:t>49</a:t>
            </a:r>
            <a:r>
              <a:rPr lang="en-US" sz="3600" b="1" dirty="0" smtClean="0">
                <a:solidFill>
                  <a:schemeClr val="bg1"/>
                </a:solidFill>
              </a:rPr>
              <a:t>%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3267" y="2746600"/>
            <a:ext cx="1589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r-PK" sz="1600" dirty="0" smtClean="0">
                <a:latin typeface="Alvi Nastaleeq" pitchFamily="2" charset="-78"/>
                <a:cs typeface="Alvi Nastaleeq" pitchFamily="2" charset="-78"/>
              </a:rPr>
              <a:t>سکول میں داخل بچے</a:t>
            </a:r>
            <a:endParaRPr lang="en-US" sz="1600" dirty="0"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3984384"/>
            <a:ext cx="155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r-PK" sz="1600" dirty="0" smtClean="0">
                <a:latin typeface="Alvi Nastaleeq" pitchFamily="2" charset="-78"/>
                <a:cs typeface="Alvi Nastaleeq" pitchFamily="2" charset="-78"/>
              </a:rPr>
              <a:t>سکول نہ جانےوالے بچے</a:t>
            </a:r>
            <a:endParaRPr lang="en-US" sz="1600" dirty="0">
              <a:latin typeface="Alvi Nastaleeq" pitchFamily="2" charset="-78"/>
              <a:cs typeface="Alvi Nastaleeq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21088"/>
            <a:ext cx="2397994" cy="1743274"/>
          </a:xfrm>
          <a:prstGeom prst="roundRect">
            <a:avLst>
              <a:gd name="adj" fmla="val 67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Boy+Girls.png"/>
          <p:cNvPicPr>
            <a:picLocks noChangeAspect="1"/>
          </p:cNvPicPr>
          <p:nvPr/>
        </p:nvPicPr>
        <p:blipFill>
          <a:blip r:embed="rId6" cstate="print"/>
          <a:srcRect l="40833" r="24307"/>
          <a:stretch>
            <a:fillRect/>
          </a:stretch>
        </p:blipFill>
        <p:spPr>
          <a:xfrm>
            <a:off x="3622040" y="1664316"/>
            <a:ext cx="878522" cy="2329060"/>
          </a:xfrm>
          <a:prstGeom prst="rect">
            <a:avLst/>
          </a:prstGeom>
        </p:spPr>
      </p:pic>
      <p:pic>
        <p:nvPicPr>
          <p:cNvPr id="24" name="Picture 23" descr="Boy+Girls.png"/>
          <p:cNvPicPr>
            <a:picLocks noChangeAspect="1"/>
          </p:cNvPicPr>
          <p:nvPr/>
        </p:nvPicPr>
        <p:blipFill>
          <a:blip r:embed="rId6" cstate="print"/>
          <a:srcRect l="66811" r="24307"/>
          <a:stretch>
            <a:fillRect/>
          </a:stretch>
        </p:blipFill>
        <p:spPr>
          <a:xfrm>
            <a:off x="4500562" y="1656698"/>
            <a:ext cx="223838" cy="2329060"/>
          </a:xfrm>
          <a:prstGeom prst="rect">
            <a:avLst/>
          </a:prstGeom>
        </p:spPr>
      </p:pic>
      <p:pic>
        <p:nvPicPr>
          <p:cNvPr id="23" name="Picture 22" descr="10 line.png"/>
          <p:cNvPicPr>
            <a:picLocks noChangeAspect="1"/>
          </p:cNvPicPr>
          <p:nvPr/>
        </p:nvPicPr>
        <p:blipFill>
          <a:blip r:embed="rId2" cstate="print"/>
          <a:srcRect l="40258" r="40000"/>
          <a:stretch>
            <a:fillRect/>
          </a:stretch>
        </p:blipFill>
        <p:spPr>
          <a:xfrm>
            <a:off x="5143504" y="1655113"/>
            <a:ext cx="428628" cy="2344085"/>
          </a:xfrm>
          <a:prstGeom prst="rect">
            <a:avLst/>
          </a:prstGeom>
        </p:spPr>
      </p:pic>
      <p:pic>
        <p:nvPicPr>
          <p:cNvPr id="26" name="Picture 25" descr="10 line.png"/>
          <p:cNvPicPr>
            <a:picLocks noChangeAspect="1"/>
          </p:cNvPicPr>
          <p:nvPr/>
        </p:nvPicPr>
        <p:blipFill>
          <a:blip r:embed="rId2" cstate="print"/>
          <a:srcRect l="50129" r="40000"/>
          <a:stretch>
            <a:fillRect/>
          </a:stretch>
        </p:blipFill>
        <p:spPr>
          <a:xfrm>
            <a:off x="4929190" y="1643050"/>
            <a:ext cx="214314" cy="2344085"/>
          </a:xfrm>
          <a:prstGeom prst="rect">
            <a:avLst/>
          </a:prstGeom>
        </p:spPr>
      </p:pic>
      <p:pic>
        <p:nvPicPr>
          <p:cNvPr id="27" name="Picture 26" descr="10 line.png"/>
          <p:cNvPicPr>
            <a:picLocks noChangeAspect="1"/>
          </p:cNvPicPr>
          <p:nvPr/>
        </p:nvPicPr>
        <p:blipFill>
          <a:blip r:embed="rId2" cstate="print"/>
          <a:srcRect l="50129" r="40000"/>
          <a:stretch>
            <a:fillRect/>
          </a:stretch>
        </p:blipFill>
        <p:spPr>
          <a:xfrm>
            <a:off x="4727776" y="1649291"/>
            <a:ext cx="214314" cy="23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397" y="1643050"/>
            <a:ext cx="5603495" cy="488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03372" y="988708"/>
            <a:ext cx="3786691" cy="1000132"/>
          </a:xfrm>
        </p:spPr>
        <p:txBody>
          <a:bodyPr>
            <a:noAutofit/>
          </a:bodyPr>
          <a:lstStyle/>
          <a:p>
            <a:pPr algn="r"/>
            <a:r>
              <a:rPr lang="ur-PK" sz="24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سکول نہ جانے والے بچے(6سے16سال)</a:t>
            </a:r>
            <a:endParaRPr lang="en-US" sz="200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85794"/>
            <a:ext cx="275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(District Wise Map)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36512" y="1142984"/>
            <a:ext cx="255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2800" dirty="0" smtClean="0">
                <a:latin typeface="Alvi Nastaleeq" pitchFamily="2" charset="-78"/>
                <a:cs typeface="Alvi Nastaleeq" pitchFamily="2" charset="-78"/>
              </a:rPr>
              <a:t>نقشہ بلحاظ ضلع</a:t>
            </a:r>
          </a:p>
        </p:txBody>
      </p:sp>
      <p:sp>
        <p:nvSpPr>
          <p:cNvPr id="11" name="Oval 10"/>
          <p:cNvSpPr/>
          <p:nvPr/>
        </p:nvSpPr>
        <p:spPr>
          <a:xfrm>
            <a:off x="1835696" y="5085184"/>
            <a:ext cx="857256" cy="6429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691511" y="670429"/>
            <a:ext cx="5844329" cy="725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tabLst>
                <a:tab pos="21161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(</a:t>
            </a:r>
            <a:r>
              <a:rPr lang="en-US" sz="3200" b="1" dirty="0"/>
              <a:t>Gender </a:t>
            </a:r>
            <a:r>
              <a:rPr lang="en-US" sz="3200" b="1" dirty="0" smtClean="0"/>
              <a:t>Comparison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) </a:t>
            </a:r>
            <a:r>
              <a:rPr lang="ur-PK" sz="3200" b="1" dirty="0">
                <a:latin typeface="Alvi Nastaleeq" panose="02000503000000020004" pitchFamily="2" charset="-78"/>
                <a:cs typeface="Alvi Nastaleeq" panose="02000503000000020004" pitchFamily="2" charset="-78"/>
              </a:rPr>
              <a:t>صنفی </a:t>
            </a:r>
            <a:r>
              <a:rPr lang="ur-PK" sz="32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موازنہ</a:t>
            </a:r>
            <a:endParaRPr lang="ur-PK" sz="3200" b="1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1428" y="119843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سکول نہ جانے والےبچے بلحاظ صنف(6سے16سال)</a:t>
            </a:r>
            <a:endParaRPr lang="en-US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511" y="5877272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2000" dirty="0" smtClean="0">
                <a:latin typeface="Alvi Nastaleeq" pitchFamily="2" charset="-78"/>
                <a:cs typeface="Alvi Nastaleeq" pitchFamily="2" charset="-78"/>
              </a:rPr>
              <a:t>سکو ل نہ جا نے وا لی </a:t>
            </a:r>
            <a:r>
              <a:rPr lang="ur-PK" sz="2000" dirty="0" smtClean="0">
                <a:latin typeface="Alvi Nastaleeq" pitchFamily="2" charset="-78"/>
                <a:cs typeface="Alvi Nastaleeq" pitchFamily="2" charset="-78"/>
              </a:rPr>
              <a:t>بچوں</a:t>
            </a:r>
            <a:r>
              <a:rPr lang="ur-PK" sz="2000" dirty="0" smtClean="0">
                <a:latin typeface="Alvi Nastaleeq" pitchFamily="2" charset="-78"/>
                <a:cs typeface="Alvi Nastaleeq" pitchFamily="2" charset="-78"/>
              </a:rPr>
              <a:t> </a:t>
            </a:r>
            <a:r>
              <a:rPr lang="ur-PK" sz="2000" dirty="0" smtClean="0">
                <a:latin typeface="Alvi Nastaleeq" pitchFamily="2" charset="-78"/>
                <a:cs typeface="Alvi Nastaleeq" pitchFamily="2" charset="-78"/>
              </a:rPr>
              <a:t>کی شرح گز شتہ سا ل  سے   زیادہ رہی</a:t>
            </a:r>
            <a:endParaRPr lang="en-US" sz="2000" dirty="0"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378871"/>
              </p:ext>
            </p:extLst>
          </p:nvPr>
        </p:nvGraphicFramePr>
        <p:xfrm>
          <a:off x="2028683" y="2132856"/>
          <a:ext cx="485254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1428728" y="642918"/>
            <a:ext cx="6781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r-P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بچوں کا اندراج</a:t>
            </a:r>
            <a:r>
              <a:rPr kumimoji="0" lang="ur-PK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 بلحاظ جماعت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971600" y="1071546"/>
            <a:ext cx="8172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+mj-lt"/>
                <a:ea typeface="+mj-ea"/>
                <a:cs typeface="+mj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 Wise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Enrollmen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t)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0680" y="5613724"/>
            <a:ext cx="7315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r-PK" sz="24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میں اضافے کے ساتھ ہی بچوں کے اندراج میں کمی</a:t>
            </a:r>
            <a:r>
              <a:rPr lang="en-US" sz="24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(Class Level)</a:t>
            </a:r>
            <a:r>
              <a:rPr lang="ur-PK" sz="24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جماعت کے </a:t>
            </a:r>
            <a:r>
              <a:rPr lang="ur-PK" sz="28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درجے </a:t>
            </a:r>
            <a:endParaRPr lang="en-US" sz="280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033096"/>
              </p:ext>
            </p:extLst>
          </p:nvPr>
        </p:nvGraphicFramePr>
        <p:xfrm>
          <a:off x="2123728" y="2316807"/>
          <a:ext cx="4896544" cy="286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ight Arrow 10"/>
          <p:cNvSpPr/>
          <p:nvPr/>
        </p:nvSpPr>
        <p:spPr>
          <a:xfrm rot="600930">
            <a:off x="4608722" y="3290470"/>
            <a:ext cx="898158" cy="1154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280" y="2408238"/>
            <a:ext cx="4572000" cy="1020762"/>
          </a:xfrm>
        </p:spPr>
        <p:txBody>
          <a:bodyPr>
            <a:noAutofit/>
          </a:bodyPr>
          <a:lstStyle/>
          <a:p>
            <a:pPr algn="ctr"/>
            <a:r>
              <a:rPr lang="ur-PK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معیارتعلیم</a:t>
            </a:r>
            <a:endParaRPr lang="en-US" b="1" dirty="0">
              <a:solidFill>
                <a:schemeClr val="accent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4265800"/>
            <a:ext cx="9143999" cy="230425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95244"/>
            <a:ext cx="2808312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28926" y="3252432"/>
            <a:ext cx="3357586" cy="646331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r-PK" sz="3600" dirty="0" smtClean="0">
                <a:latin typeface="Jameel Noori Nastaleeq" pitchFamily="2" charset="-78"/>
                <a:cs typeface="Jameel Noori Nastaleeq" pitchFamily="2" charset="-78"/>
              </a:rPr>
              <a:t>ضلع        </a:t>
            </a:r>
            <a:r>
              <a:rPr lang="ur-PK" sz="3600" dirty="0" smtClean="0">
                <a:latin typeface="Jameel Noori Nastaleeq" pitchFamily="2" charset="-78"/>
                <a:cs typeface="Jameel Noori Nastaleeq" pitchFamily="2" charset="-78"/>
              </a:rPr>
              <a:t>گوادر</a:t>
            </a:r>
            <a:r>
              <a:rPr lang="ur-PK" sz="3600" dirty="0" smtClean="0">
                <a:latin typeface="Jameel Noori Nastaleeq" pitchFamily="2" charset="-78"/>
                <a:cs typeface="Jameel Noori Nastaleeq" pitchFamily="2" charset="-78"/>
              </a:rPr>
              <a:t>    </a:t>
            </a:r>
            <a:endParaRPr lang="en-US" sz="3600" dirty="0">
              <a:latin typeface="Jameel Noori Nastaleeq" pitchFamily="2" charset="-78"/>
              <a:cs typeface="Jameel Noori Nastaleeq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38600" y="2667000"/>
            <a:ext cx="4419600" cy="2971800"/>
          </a:xfrm>
        </p:spPr>
        <p:txBody>
          <a:bodyPr>
            <a:normAutofit fontScale="90000"/>
          </a:bodyPr>
          <a:lstStyle/>
          <a:p>
            <a:pPr algn="r"/>
            <a:r>
              <a:rPr lang="ur-PK" sz="8900" b="1" dirty="0"/>
              <a:t>9</a:t>
            </a:r>
            <a:r>
              <a:rPr lang="en-US" dirty="0" smtClean="0"/>
              <a:t>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r-PK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کلاس پنجم کے بچے اُردومیں</a:t>
            </a:r>
            <a:r>
              <a:rPr lang="ur-PK" dirty="0" smtClean="0">
                <a:solidFill>
                  <a:schemeClr val="accent1">
                    <a:lumMod val="75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</a:t>
            </a:r>
            <a:r>
              <a:rPr lang="ur-PK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کہانی</a:t>
            </a:r>
            <a:r>
              <a:rPr lang="ur-PK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</a:t>
            </a:r>
            <a:r>
              <a:rPr lang="ur-PK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پڑھ سکتے ہیں۔</a:t>
            </a:r>
            <a:endParaRPr lang="en-US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اُردو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15" name="Picture 14" descr="urdu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2362200"/>
            <a:ext cx="2819400" cy="272374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562600" y="609600"/>
            <a:ext cx="2590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تعلیمی معیار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180528" y="5449455"/>
            <a:ext cx="9433048" cy="8517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r-PK" sz="20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اس سال   کلاس پنجم کے ٪ </a:t>
            </a:r>
            <a:r>
              <a:rPr lang="ur-PK" sz="20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91</a:t>
            </a:r>
            <a:r>
              <a:rPr lang="ur-PK" sz="20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بچے</a:t>
            </a:r>
            <a:endParaRPr lang="ur-PK" sz="2000" dirty="0" smtClean="0">
              <a:solidFill>
                <a:schemeClr val="tx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algn="ctr">
              <a:defRPr/>
            </a:pPr>
            <a:r>
              <a:rPr lang="ur-PK" sz="20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کلاس دوئم کی سطح کی کہانی نہیں پڑھ سکتےہیں ۔ </a:t>
            </a:r>
            <a:endParaRPr lang="en-US" sz="1600" dirty="0">
              <a:solidFill>
                <a:schemeClr val="tx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اُردو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5562600" y="609600"/>
            <a:ext cx="2590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تعلیمی معیار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962724"/>
              </p:ext>
            </p:extLst>
          </p:nvPr>
        </p:nvGraphicFramePr>
        <p:xfrm>
          <a:off x="2411760" y="2276872"/>
          <a:ext cx="4219575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Oval 17"/>
          <p:cNvSpPr/>
          <p:nvPr/>
        </p:nvSpPr>
        <p:spPr>
          <a:xfrm>
            <a:off x="4860032" y="3861048"/>
            <a:ext cx="57150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47487"/>
            <a:ext cx="5972687" cy="48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اُردو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1142984"/>
            <a:ext cx="207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2800" dirty="0" smtClean="0">
                <a:latin typeface="Alvi Nastaleeq" pitchFamily="2" charset="-78"/>
                <a:cs typeface="Alvi Nastaleeq" pitchFamily="2" charset="-78"/>
              </a:rPr>
              <a:t>نقشہ بلحا ظ ضلع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44" y="785794"/>
            <a:ext cx="2253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(District Wise Map)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28184" y="1916832"/>
            <a:ext cx="260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کلاس پنجم کے ٪ بچے کہانی پڑھ سکتے ہیں</a:t>
            </a:r>
            <a:endParaRPr lang="en-US" sz="200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562600" y="609600"/>
            <a:ext cx="2590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تعلیمی معیار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69545" y="5013176"/>
            <a:ext cx="857256" cy="6429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38600" y="2667000"/>
            <a:ext cx="4419600" cy="2514600"/>
          </a:xfrm>
        </p:spPr>
        <p:txBody>
          <a:bodyPr>
            <a:normAutofit fontScale="90000"/>
          </a:bodyPr>
          <a:lstStyle/>
          <a:p>
            <a:pPr algn="r"/>
            <a:r>
              <a:rPr lang="ur-PK" sz="8900" b="1" dirty="0"/>
              <a:t>2</a:t>
            </a:r>
            <a:r>
              <a:rPr lang="en-US" dirty="0" smtClean="0"/>
              <a:t>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r-PK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کلاس پنجم کے بچے انگریزی کے</a:t>
            </a:r>
            <a:r>
              <a:rPr lang="ur-PK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</a:t>
            </a:r>
            <a:r>
              <a:rPr lang="ur-PK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فقرے</a:t>
            </a:r>
            <a:r>
              <a:rPr lang="ur-PK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</a:t>
            </a:r>
            <a:r>
              <a:rPr lang="ur-PK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پڑھ سکتے ہیں۔</a:t>
            </a:r>
            <a:endParaRPr lang="en-US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انگریزی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7" name="Picture 6" descr="ENGLISH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9200" y="2590800"/>
            <a:ext cx="2790825" cy="238268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562600" y="609600"/>
            <a:ext cx="2590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تعلیمی معیار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358246" cy="862046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(ASER Pakistan)</a:t>
            </a:r>
            <a:r>
              <a:rPr lang="ur-PK" sz="7200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اثر پاکستان</a:t>
            </a:r>
            <a:endParaRPr lang="en-US" sz="7200" b="1" dirty="0">
              <a:solidFill>
                <a:schemeClr val="accent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3140968"/>
            <a:ext cx="8712968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(District </a:t>
            </a:r>
            <a:r>
              <a:rPr lang="en-US" sz="4000" b="1" dirty="0" err="1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Gawader</a:t>
            </a:r>
            <a:r>
              <a:rPr lang="en-US" sz="4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)</a:t>
            </a:r>
            <a:r>
              <a:rPr lang="ur-PK" sz="4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</a:t>
            </a:r>
            <a:r>
              <a:rPr lang="ur-PK" sz="4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ضلع </a:t>
            </a:r>
            <a:r>
              <a:rPr lang="ur-PK" sz="4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گوادر  </a:t>
            </a:r>
            <a:r>
              <a:rPr lang="en-US" sz="36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</a:t>
            </a:r>
            <a:endParaRPr kumimoji="0" lang="ur-PK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r-PK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r-PK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vi Nastaleeq" panose="02000503000000020004" pitchFamily="2" charset="-78"/>
                <a:cs typeface="Alvi Nastaleeq" panose="02000503000000020004" pitchFamily="2" charset="-78"/>
              </a:rPr>
              <a:t>عوامی تحریک</a:t>
            </a:r>
            <a:r>
              <a:rPr kumimoji="0" lang="ur-PK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vi Nastaleeq" panose="02000503000000020004" pitchFamily="2" charset="-78"/>
                <a:cs typeface="Alvi Nastaleeq" panose="02000503000000020004" pitchFamily="2" charset="-78"/>
              </a:rPr>
              <a:t> برائے معیاری تعلیم 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vi Nastaleeq" panose="02000503000000020004" pitchFamily="2" charset="-78"/>
                <a:cs typeface="Alvi Nastaleeq" panose="02000503000000020004" pitchFamily="2" charset="-78"/>
              </a:rPr>
              <a:t>(</a:t>
            </a:r>
            <a:r>
              <a:rPr lang="en-US" sz="3600" b="1" dirty="0">
                <a:latin typeface="Alvi Nastaleeq" panose="02000503000000020004" pitchFamily="2" charset="-78"/>
                <a:cs typeface="Alvi Nastaleeq" panose="02000503000000020004" pitchFamily="2" charset="-78"/>
              </a:rPr>
              <a:t>Citizens’ Movement for Quality Education in </a:t>
            </a:r>
            <a:r>
              <a:rPr lang="en-US" sz="36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Pakistan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vi Nastaleeq" panose="02000503000000020004" pitchFamily="2" charset="-78"/>
                <a:cs typeface="Alvi Nastaleeq" panose="02000503000000020004" pitchFamily="2" charset="-78"/>
              </a:rPr>
              <a:t>)</a:t>
            </a:r>
            <a:endParaRPr kumimoji="0" lang="ur-PK" sz="3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5334000"/>
            <a:ext cx="8624918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r-PK" sz="24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2014ء  میں کلا س پنجم کے </a:t>
            </a:r>
            <a:r>
              <a:rPr lang="ur-PK" sz="24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٪ </a:t>
            </a:r>
            <a:r>
              <a:rPr lang="ur-PK" sz="24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98</a:t>
            </a:r>
            <a:r>
              <a:rPr lang="ur-PK" sz="24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بچے(کلاس </a:t>
            </a:r>
            <a:r>
              <a:rPr lang="ur-PK" sz="24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دو ئم کی سطح کے) انگر یز ی کے فقرے نہیں پڑ ھ سکتے ہیں   ۔</a:t>
            </a:r>
            <a:endParaRPr lang="en-US" sz="2400" dirty="0">
              <a:solidFill>
                <a:schemeClr val="tx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انگریزی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562600" y="609600"/>
            <a:ext cx="2590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تعلیمی معیار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073646"/>
              </p:ext>
            </p:extLst>
          </p:nvPr>
        </p:nvGraphicFramePr>
        <p:xfrm>
          <a:off x="2051720" y="2240641"/>
          <a:ext cx="4608512" cy="2639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val 16"/>
          <p:cNvSpPr/>
          <p:nvPr/>
        </p:nvSpPr>
        <p:spPr>
          <a:xfrm>
            <a:off x="4716016" y="4077072"/>
            <a:ext cx="71438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85475"/>
            <a:ext cx="5786478" cy="501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انگریزی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1916832"/>
            <a:ext cx="260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کلاس پنجم کے ٪ بچے فقرے پڑھ سکتے ہیں</a:t>
            </a:r>
            <a:endParaRPr lang="en-US" sz="200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142984"/>
            <a:ext cx="207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2800" dirty="0" smtClean="0">
                <a:latin typeface="Alvi Nastaleeq" pitchFamily="2" charset="-78"/>
                <a:cs typeface="Alvi Nastaleeq" pitchFamily="2" charset="-78"/>
              </a:rPr>
              <a:t>نقشہ بلحا ظ ضلع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785794"/>
            <a:ext cx="2253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(District Wise Map)</a:t>
            </a:r>
            <a:endParaRPr lang="en-US" sz="2000" b="1" dirty="0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562600" y="609600"/>
            <a:ext cx="2590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تعلیمی معیار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50129" y="5157192"/>
            <a:ext cx="857256" cy="6429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38600" y="2590800"/>
            <a:ext cx="4419600" cy="2514600"/>
          </a:xfrm>
        </p:spPr>
        <p:txBody>
          <a:bodyPr>
            <a:normAutofit fontScale="90000"/>
          </a:bodyPr>
          <a:lstStyle/>
          <a:p>
            <a:pPr algn="r"/>
            <a:r>
              <a:rPr lang="ur-PK" sz="8900" b="1" dirty="0" smtClean="0"/>
              <a:t>4</a:t>
            </a:r>
            <a:r>
              <a:rPr lang="en-US" dirty="0" smtClean="0"/>
              <a:t>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r-PK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کلاس پنجم کے بچے دو اعداد تک کی </a:t>
            </a:r>
            <a:r>
              <a:rPr lang="ur-PK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تقسیم</a:t>
            </a:r>
            <a:r>
              <a:rPr lang="ur-PK" b="1" dirty="0" smtClean="0">
                <a:solidFill>
                  <a:schemeClr val="accent3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</a:t>
            </a:r>
            <a:r>
              <a:rPr lang="ur-PK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کے سوال حل کر سکتے ہیں۔</a:t>
            </a:r>
            <a:endParaRPr lang="en-US" dirty="0">
              <a:solidFill>
                <a:srgbClr val="038768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ریاضی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9" name="Picture 8" descr="math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767740"/>
            <a:ext cx="3521929" cy="23050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562600" y="609600"/>
            <a:ext cx="2590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تعلیمی معیار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5334000"/>
            <a:ext cx="8153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r-PK" sz="24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اس سال کلاس پنجم کے </a:t>
            </a:r>
            <a:r>
              <a:rPr lang="ur-PK" sz="24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٪</a:t>
            </a:r>
            <a:r>
              <a:rPr lang="ur-PK" sz="24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96</a:t>
            </a:r>
            <a:r>
              <a:rPr lang="ur-PK" sz="24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بچے </a:t>
            </a:r>
            <a:r>
              <a:rPr lang="ur-PK" sz="24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تقسیم کے سوال حل نہیں کر سکتے ۔</a:t>
            </a:r>
            <a:endParaRPr lang="en-US" sz="2400" dirty="0">
              <a:solidFill>
                <a:schemeClr val="tx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ریاضی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562600" y="609600"/>
            <a:ext cx="2590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تعلیمی معیار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539733"/>
              </p:ext>
            </p:extLst>
          </p:nvPr>
        </p:nvGraphicFramePr>
        <p:xfrm>
          <a:off x="1763688" y="2176462"/>
          <a:ext cx="5703911" cy="298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val 16"/>
          <p:cNvSpPr/>
          <p:nvPr/>
        </p:nvSpPr>
        <p:spPr>
          <a:xfrm>
            <a:off x="5110158" y="4293096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912" y="1464362"/>
            <a:ext cx="5786477" cy="501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ریاضی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1916832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کلاس پنجم کے ٪ بچے تقسیم  کے سوال حل کرسکتے ہیں</a:t>
            </a:r>
            <a:endParaRPr lang="en-US" sz="200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42984"/>
            <a:ext cx="248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2800" dirty="0" smtClean="0">
                <a:latin typeface="Alvi Nastaleeq" pitchFamily="2" charset="-78"/>
                <a:cs typeface="Alvi Nastaleeq" pitchFamily="2" charset="-78"/>
              </a:rPr>
              <a:t>نقشہ بلحاظ ضلع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85794"/>
            <a:ext cx="2253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(District Wise Map)</a:t>
            </a:r>
            <a:endParaRPr lang="en-US" sz="20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5562600" y="609600"/>
            <a:ext cx="2590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تعلیمی معیار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41001" y="5085184"/>
            <a:ext cx="857256" cy="6429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BY GENDER (5-16 YEARS)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648200" y="619125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800600" y="771525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32" y="1285860"/>
            <a:ext cx="426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(5سے16سال)</a:t>
            </a:r>
            <a:r>
              <a:rPr lang="en-US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By Gender  </a:t>
            </a:r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صنفی فرق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3400" y="5305444"/>
            <a:ext cx="8534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r-PK" sz="2000" dirty="0" smtClean="0">
                <a:solidFill>
                  <a:schemeClr val="tx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 زبان اور ریاضی میں مہارت کے لحاظ سے لڑکے  لڑ کیوں سے بہتر ہیں</a:t>
            </a:r>
            <a:endParaRPr lang="en-US" sz="1600" dirty="0">
              <a:solidFill>
                <a:schemeClr val="tx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46" name="Title 2"/>
          <p:cNvSpPr txBox="1">
            <a:spLocks/>
          </p:cNvSpPr>
          <p:nvPr/>
        </p:nvSpPr>
        <p:spPr>
          <a:xfrm>
            <a:off x="5562600" y="609600"/>
            <a:ext cx="2590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تعلیمی معیار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821075"/>
              </p:ext>
            </p:extLst>
          </p:nvPr>
        </p:nvGraphicFramePr>
        <p:xfrm>
          <a:off x="179512" y="2132856"/>
          <a:ext cx="30243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216731"/>
              </p:ext>
            </p:extLst>
          </p:nvPr>
        </p:nvGraphicFramePr>
        <p:xfrm>
          <a:off x="3275856" y="2132856"/>
          <a:ext cx="25922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543641"/>
              </p:ext>
            </p:extLst>
          </p:nvPr>
        </p:nvGraphicFramePr>
        <p:xfrm>
          <a:off x="5940152" y="2132856"/>
          <a:ext cx="27363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15000" y="1752889"/>
            <a:ext cx="3429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فیس دے کر ٹیوشن پڑھنے والے بچے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059832" y="1060440"/>
            <a:ext cx="5931768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(Additional Learning Support)   </a:t>
            </a:r>
            <a:r>
              <a:rPr lang="ur-PK" sz="28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اضافی تعلیمی مدد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84140"/>
              </p:ext>
            </p:extLst>
          </p:nvPr>
        </p:nvGraphicFramePr>
        <p:xfrm>
          <a:off x="2483768" y="2492896"/>
          <a:ext cx="42484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5410200"/>
            <a:ext cx="769424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r-PK" sz="2400" dirty="0" smtClean="0">
                <a:solidFill>
                  <a:schemeClr val="tx2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سکول نہ جانے والے صرف </a:t>
            </a:r>
            <a:r>
              <a:rPr lang="ur-PK" sz="2400" dirty="0" smtClean="0">
                <a:solidFill>
                  <a:schemeClr val="tx2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٪ 23سے </a:t>
            </a:r>
            <a:r>
              <a:rPr lang="ur-PK" sz="2400" dirty="0" smtClean="0">
                <a:solidFill>
                  <a:schemeClr val="tx2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زائد بچے  ریا ضی اور زبان میں ابتدائی معیارسے زیا دہ کا علم  رکھتے ہیں</a:t>
            </a:r>
            <a:endParaRPr lang="en-US" dirty="0">
              <a:solidFill>
                <a:schemeClr val="tx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سکول نہ جانے والے بچے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562600" y="609600"/>
            <a:ext cx="2590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تعلیمی معیار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022527"/>
              </p:ext>
            </p:extLst>
          </p:nvPr>
        </p:nvGraphicFramePr>
        <p:xfrm>
          <a:off x="107504" y="1988840"/>
          <a:ext cx="28803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407391"/>
              </p:ext>
            </p:extLst>
          </p:nvPr>
        </p:nvGraphicFramePr>
        <p:xfrm>
          <a:off x="3059832" y="1988840"/>
          <a:ext cx="291780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006312"/>
              </p:ext>
            </p:extLst>
          </p:nvPr>
        </p:nvGraphicFramePr>
        <p:xfrm>
          <a:off x="6087888" y="1988840"/>
          <a:ext cx="29486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293096"/>
            <a:ext cx="9144000" cy="223224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1640" y="2273104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r-PK" sz="4400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سکول میں حاضری اور سہولیات</a:t>
            </a:r>
            <a:endParaRPr lang="en-US" sz="4400" b="1" dirty="0" smtClean="0">
              <a:solidFill>
                <a:schemeClr val="accent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232" y="4218384"/>
            <a:ext cx="3810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28926" y="3252432"/>
            <a:ext cx="3357586" cy="646331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r-PK" sz="3600" dirty="0" smtClean="0">
                <a:latin typeface="Jameel Noori Nastaleeq" pitchFamily="2" charset="-78"/>
                <a:cs typeface="Jameel Noori Nastaleeq" pitchFamily="2" charset="-78"/>
              </a:rPr>
              <a:t>ضلع        </a:t>
            </a:r>
            <a:r>
              <a:rPr lang="ur-PK" sz="3600" dirty="0" smtClean="0">
                <a:latin typeface="Jameel Noori Nastaleeq" pitchFamily="2" charset="-78"/>
                <a:cs typeface="Jameel Noori Nastaleeq" pitchFamily="2" charset="-78"/>
              </a:rPr>
              <a:t>گوادر</a:t>
            </a:r>
            <a:r>
              <a:rPr lang="ur-PK" sz="3600" dirty="0" smtClean="0">
                <a:latin typeface="Jameel Noori Nastaleeq" pitchFamily="2" charset="-78"/>
                <a:cs typeface="Jameel Noori Nastaleeq" pitchFamily="2" charset="-78"/>
              </a:rPr>
              <a:t>    </a:t>
            </a:r>
            <a:endParaRPr lang="en-US" sz="3600" dirty="0">
              <a:latin typeface="Jameel Noori Nastaleeq" pitchFamily="2" charset="-78"/>
              <a:cs typeface="Jameel Noori Nastaleeq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اساتذہ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29800" y="596752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(Attendance)  </a:t>
            </a:r>
            <a:r>
              <a:rPr lang="ur-PK" sz="32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حاضری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2348880"/>
            <a:ext cx="1559884" cy="1872208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222452"/>
              </p:ext>
            </p:extLst>
          </p:nvPr>
        </p:nvGraphicFramePr>
        <p:xfrm>
          <a:off x="2590800" y="2204864"/>
          <a:ext cx="4572000" cy="312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2368" y="1879786"/>
            <a:ext cx="3969583" cy="507760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0ہیلتھ انڈ نیوٹریشن ڈپارٹمنٹ سوسائٹی(ہینڈز)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0حق ڈویلمنٹ فاؤنڈیشن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0ادارہ تعلیم و آگہی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0انسان دوست فاؤنڈیشن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0انسٹیٹیوٹ فار پروفیشنل لرننگ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0این سی ایچ ڈی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0آرچڈز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0پاکستان بیورو آف سٹیٹسٹکس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0پالیسی پلاننگ اینڈ امپلیمنٹیشن یونٹ، گورنمنٹ آف بلوچستان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0ریفلیکٹ گلوبل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0ریفام سپورٹ یونٹ، سندھ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0آر سی ڈی او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0ازت فاؤنڈیشن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0سوسائٹی فار آویرنیس ،ایڈووکیسی اینڈ ڈویلپمنٹ(ساد)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44636" y="1913873"/>
            <a:ext cx="4659522" cy="5403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0آغوش ویلفئرسوسائٹی اینڈ ڈویلپمنٹ ایسوسی ایشن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0بیدار فا ونڈیشن</a:t>
            </a:r>
            <a:endParaRPr lang="ur-PK" sz="1800" dirty="0">
              <a:latin typeface="Alvi Nastaleeq" pitchFamily="2" charset="-78"/>
              <a:cs typeface="Alvi Nastaleeq" pitchFamily="2" charset="-78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0بریک پاکستان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0سی ٹی ای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0سی آر ڈی او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0ڈی سی ایچ ڈی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0ڈپارٹمنٹ آف ایجو کیشن،فاٹا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0ڈپارٹمنٹ آف ایلیمنٹری اینڈ سیکنڈری ایجوکیشن خیبر پختونخوا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0ڈائریکٹوریٹ آف ایجوکیشن ،گلگت بلتستان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0عہد فاؤنڈیشن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0ایجوکیشن اینڈ لیٹریسی ڈپارٹمنٹ سندھ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0جی اینڈ جی ایس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0حمزہ ڈویلمنٹ فاؤنڈیشن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 0سکول ایجوکیشن ڈپارٹمنٹ،پنجاب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ur-PK" sz="1800" dirty="0" smtClean="0">
                <a:latin typeface="Alvi Nastaleeq" pitchFamily="2" charset="-78"/>
                <a:cs typeface="Alvi Nastaleeq" pitchFamily="2" charset="-78"/>
              </a:rPr>
              <a:t>0سندھ ایجوکیشن ڈپارٹمنٹ</a:t>
            </a:r>
            <a:endParaRPr lang="en-US" sz="1800" dirty="0" smtClean="0">
              <a:latin typeface="Alvi Nastaleeq" pitchFamily="2" charset="-78"/>
              <a:cs typeface="Alvi Nastaleeq" pitchFamily="2" charset="-78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endParaRPr lang="ur-PK" sz="1800" dirty="0" smtClean="0"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7970" y="607040"/>
            <a:ext cx="7747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r-PK" sz="36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اثر پاکستان کے شراکت کار</a:t>
            </a:r>
            <a:endParaRPr lang="en-US" sz="36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algn="ctr"/>
            <a:r>
              <a:rPr lang="en-US" sz="36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Development Partners of ASER Pakistan</a:t>
            </a:r>
            <a:endParaRPr lang="en-US" sz="360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6093296"/>
            <a:ext cx="5672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r-PK" sz="28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10،000رضاکار-شہری -نوجوان</a:t>
            </a:r>
            <a:endParaRPr lang="en-US" sz="2800" b="1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24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ular Callout 11"/>
          <p:cNvSpPr/>
          <p:nvPr/>
        </p:nvSpPr>
        <p:spPr>
          <a:xfrm>
            <a:off x="1471384" y="2643182"/>
            <a:ext cx="642942" cy="571504"/>
          </a:xfrm>
          <a:prstGeom prst="wedgeRectCallou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r-PK" b="1" dirty="0" smtClean="0"/>
              <a:t>72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31" name="Rectangular Callout 30"/>
          <p:cNvSpPr/>
          <p:nvPr/>
        </p:nvSpPr>
        <p:spPr>
          <a:xfrm>
            <a:off x="3357554" y="2645454"/>
            <a:ext cx="642942" cy="571504"/>
          </a:xfrm>
          <a:prstGeom prst="wedgeRectCallou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r-PK" b="1" dirty="0" smtClean="0"/>
              <a:t>88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33" name="Rectangular Callout 32"/>
          <p:cNvSpPr/>
          <p:nvPr/>
        </p:nvSpPr>
        <p:spPr>
          <a:xfrm>
            <a:off x="5143504" y="2643182"/>
            <a:ext cx="642942" cy="571504"/>
          </a:xfrm>
          <a:prstGeom prst="wedgeRectCallou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r-PK" b="1" dirty="0" smtClean="0"/>
              <a:t>89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2643174" y="2071678"/>
            <a:ext cx="1928826" cy="3848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r-PK" sz="2000" dirty="0" smtClean="0">
                <a:solidFill>
                  <a:schemeClr val="tx2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سرکاری سکول</a:t>
            </a:r>
            <a:endParaRPr lang="en-US" sz="1600" b="1" dirty="0">
              <a:solidFill>
                <a:schemeClr val="tx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18542" y="4344046"/>
            <a:ext cx="1428760" cy="3790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r-PK" sz="1600" dirty="0" smtClean="0">
                <a:solidFill>
                  <a:schemeClr val="tx2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ایلیمنٹری</a:t>
            </a:r>
            <a:endParaRPr lang="en-US" sz="1200" b="1" dirty="0">
              <a:solidFill>
                <a:schemeClr val="tx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283530" y="4286256"/>
            <a:ext cx="1033475" cy="4810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r-PK" sz="1600" dirty="0" smtClean="0">
                <a:solidFill>
                  <a:schemeClr val="tx2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ہائی </a:t>
            </a:r>
            <a:endParaRPr lang="en-US" sz="1200" b="1" dirty="0">
              <a:solidFill>
                <a:schemeClr val="tx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2400" b="1" dirty="0" smtClean="0">
                <a:solidFill>
                  <a:schemeClr val="bg1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بچے</a:t>
            </a:r>
            <a:endParaRPr lang="en-US" sz="2400" b="1" dirty="0">
              <a:solidFill>
                <a:schemeClr val="bg1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417266" y="4202629"/>
            <a:ext cx="1687216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r-PK" dirty="0" smtClean="0">
                <a:solidFill>
                  <a:schemeClr val="tx2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پرائمری</a:t>
            </a:r>
            <a:endParaRPr lang="en-US" sz="1400" b="1" dirty="0">
              <a:solidFill>
                <a:schemeClr val="tx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>
          <a:xfrm>
            <a:off x="3357554" y="596752"/>
            <a:ext cx="467744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(Attendance)  </a:t>
            </a:r>
            <a:r>
              <a:rPr lang="ur-PK" sz="2400" b="1" noProof="0" dirty="0" smtClean="0"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حاضری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  <p:pic>
        <p:nvPicPr>
          <p:cNvPr id="26" name="Picture 25" descr="Stud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84984"/>
            <a:ext cx="955559" cy="1041132"/>
          </a:xfrm>
          <a:prstGeom prst="rect">
            <a:avLst/>
          </a:prstGeom>
        </p:spPr>
      </p:pic>
      <p:pic>
        <p:nvPicPr>
          <p:cNvPr id="28" name="Picture 27" descr="Stud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284984"/>
            <a:ext cx="955559" cy="1041132"/>
          </a:xfrm>
          <a:prstGeom prst="rect">
            <a:avLst/>
          </a:prstGeom>
        </p:spPr>
      </p:pic>
      <p:pic>
        <p:nvPicPr>
          <p:cNvPr id="35" name="Picture 34" descr="Stud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7536" y="3322160"/>
            <a:ext cx="955559" cy="104113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767606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32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کثیر جماعتی معلمی</a:t>
            </a:r>
          </a:p>
          <a:p>
            <a:pPr algn="ctr"/>
            <a:r>
              <a:rPr lang="en-US" sz="32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(Multi-Grade Teaching)</a:t>
            </a:r>
            <a:endParaRPr lang="en-US" sz="3200" b="1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8688" y="5638800"/>
            <a:ext cx="6934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r-PK" sz="2000" dirty="0" smtClean="0">
                <a:solidFill>
                  <a:schemeClr val="tx2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 سرکاری سکولوں کی جماعت دوئم میں  کثیر جماعتی معلمی زیادہ ہے </a:t>
            </a:r>
            <a:endParaRPr lang="en-US" sz="1600" dirty="0">
              <a:solidFill>
                <a:schemeClr val="tx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37751"/>
              </p:ext>
            </p:extLst>
          </p:nvPr>
        </p:nvGraphicFramePr>
        <p:xfrm>
          <a:off x="2195736" y="2204864"/>
          <a:ext cx="4392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4" y="355601"/>
            <a:ext cx="3391921" cy="1325563"/>
          </a:xfrm>
        </p:spPr>
        <p:txBody>
          <a:bodyPr/>
          <a:lstStyle/>
          <a:p>
            <a:pPr algn="ctr"/>
            <a:r>
              <a:rPr lang="ur-PK" dirty="0" smtClean="0">
                <a:latin typeface="Alvi Nastaleeq" pitchFamily="2" charset="-78"/>
                <a:cs typeface="Alvi Nastaleeq" pitchFamily="2" charset="-78"/>
              </a:rPr>
              <a:t>سہولیات</a:t>
            </a:r>
            <a:endParaRPr lang="en-US" dirty="0">
              <a:latin typeface="Alvi Nastaleeq" pitchFamily="2" charset="-78"/>
              <a:cs typeface="Alvi Nastaleeq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3" y="1490663"/>
            <a:ext cx="2487728" cy="4422627"/>
          </a:xfrm>
          <a:prstGeom prst="roundRect">
            <a:avLst>
              <a:gd name="adj" fmla="val 48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268684" y="1115452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dirty="0" smtClean="0">
                <a:latin typeface="Alvi Nastaleeq" pitchFamily="2" charset="-78"/>
                <a:cs typeface="Alvi Nastaleeq" pitchFamily="2" charset="-78"/>
              </a:rPr>
              <a:t> سہولیات</a:t>
            </a:r>
            <a:endParaRPr lang="en-US" dirty="0"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0368" y="770801"/>
            <a:ext cx="4616053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ur-PK" sz="2400" dirty="0" smtClean="0">
                <a:solidFill>
                  <a:schemeClr val="accent2"/>
                </a:solidFill>
                <a:latin typeface="Alvi Nastaleeq" pitchFamily="2" charset="-78"/>
                <a:cs typeface="Alvi Nastaleeq" pitchFamily="2" charset="-78"/>
              </a:rPr>
              <a:t>گورنمنٹ پرائمری سکول</a:t>
            </a:r>
            <a:endParaRPr lang="en-US" sz="2400" dirty="0">
              <a:solidFill>
                <a:schemeClr val="accent2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pic>
        <p:nvPicPr>
          <p:cNvPr id="9" name="Picture 8" descr="Picture.png"/>
          <p:cNvPicPr>
            <a:picLocks noChangeAspect="1"/>
          </p:cNvPicPr>
          <p:nvPr/>
        </p:nvPicPr>
        <p:blipFill rotWithShape="1">
          <a:blip r:embed="rId3" cstate="print"/>
          <a:srcRect r="36842"/>
          <a:stretch/>
        </p:blipFill>
        <p:spPr>
          <a:xfrm>
            <a:off x="3923929" y="1484784"/>
            <a:ext cx="2592288" cy="4968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82288" y="196154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r-PK" sz="1400" b="1" dirty="0" smtClean="0">
                <a:solidFill>
                  <a:schemeClr val="bg1"/>
                </a:solidFill>
              </a:rPr>
              <a:t>32</a:t>
            </a:r>
            <a:r>
              <a:rPr lang="en-US" sz="1400" b="1" dirty="0" smtClean="0">
                <a:solidFill>
                  <a:schemeClr val="bg1"/>
                </a:solidFill>
              </a:rPr>
              <a:t>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8640" y="31682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r-PK" sz="1400" b="1" dirty="0" smtClean="0">
                <a:solidFill>
                  <a:schemeClr val="bg1"/>
                </a:solidFill>
              </a:rPr>
              <a:t>42</a:t>
            </a:r>
            <a:r>
              <a:rPr lang="en-US" sz="1400" b="1" dirty="0" smtClean="0">
                <a:solidFill>
                  <a:schemeClr val="bg1"/>
                </a:solidFill>
              </a:rPr>
              <a:t>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8640" y="436510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r-PK" sz="1400" b="1" dirty="0" smtClean="0">
                <a:solidFill>
                  <a:schemeClr val="bg1"/>
                </a:solidFill>
              </a:rPr>
              <a:t>16</a:t>
            </a:r>
            <a:r>
              <a:rPr lang="en-US" sz="1400" b="1" dirty="0" smtClean="0">
                <a:solidFill>
                  <a:schemeClr val="bg1"/>
                </a:solidFill>
              </a:rPr>
              <a:t>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558924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r-PK" sz="1400" b="1" dirty="0" smtClean="0">
                <a:solidFill>
                  <a:schemeClr val="bg1"/>
                </a:solidFill>
              </a:rPr>
              <a:t>37</a:t>
            </a:r>
            <a:r>
              <a:rPr lang="en-US" sz="1400" b="1" dirty="0" smtClean="0">
                <a:solidFill>
                  <a:schemeClr val="bg1"/>
                </a:solidFill>
              </a:rPr>
              <a:t>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6464" y="165986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1200" dirty="0" smtClean="0">
                <a:latin typeface="Alvi Nastaleeq" pitchFamily="2" charset="-78"/>
                <a:cs typeface="Alvi Nastaleeq" pitchFamily="2" charset="-78"/>
              </a:rPr>
              <a:t>لیٹرین</a:t>
            </a:r>
            <a:endParaRPr lang="en-US" sz="1200" dirty="0"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0112" y="292494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1200" dirty="0" smtClean="0">
                <a:latin typeface="Alvi Nastaleeq" pitchFamily="2" charset="-78"/>
                <a:cs typeface="Alvi Nastaleeq" pitchFamily="2" charset="-78"/>
              </a:rPr>
              <a:t>پینے کا پانی</a:t>
            </a:r>
            <a:endParaRPr lang="en-US" sz="1200" dirty="0"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9695" y="4190024"/>
            <a:ext cx="936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1200" dirty="0" smtClean="0">
                <a:latin typeface="Alvi Nastaleeq" pitchFamily="2" charset="-78"/>
                <a:cs typeface="Alvi Nastaleeq" pitchFamily="2" charset="-78"/>
              </a:rPr>
              <a:t>کھیل کا میدان</a:t>
            </a:r>
            <a:endParaRPr lang="en-US" sz="1200" dirty="0"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9183" y="5345361"/>
            <a:ext cx="912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1200" dirty="0" smtClean="0">
                <a:latin typeface="Alvi Nastaleeq" pitchFamily="2" charset="-78"/>
                <a:cs typeface="Alvi Nastaleeq" pitchFamily="2" charset="-78"/>
              </a:rPr>
              <a:t>مکمل چاردیواری</a:t>
            </a:r>
            <a:endParaRPr lang="en-US" sz="1200" dirty="0">
              <a:latin typeface="Alvi Nastaleeq" pitchFamily="2" charset="-78"/>
              <a:cs typeface="Alv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83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" y="1391876"/>
            <a:ext cx="4071938" cy="3595997"/>
          </a:xfrm>
          <a:prstGeom prst="roundRect">
            <a:avLst>
              <a:gd name="adj" fmla="val 44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582886" y="1404257"/>
            <a:ext cx="441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r-PK" sz="3600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عوامی تحریک برائے معیاری تعلیم کو متحرک کرنے کے لئے</a:t>
            </a:r>
          </a:p>
          <a:p>
            <a:pPr algn="r"/>
            <a:endParaRPr lang="ur-PK" sz="3600" b="1" dirty="0" smtClean="0">
              <a:solidFill>
                <a:schemeClr val="accent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algn="r"/>
            <a:r>
              <a:rPr lang="ur-PK" sz="3600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ایک منفرد طریقے سے پھیلاو!</a:t>
            </a:r>
          </a:p>
          <a:p>
            <a:pPr algn="r"/>
            <a:endParaRPr lang="ur-PK" sz="3600" b="1" dirty="0">
              <a:solidFill>
                <a:schemeClr val="accent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algn="r"/>
            <a:r>
              <a:rPr lang="en-US" sz="2800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Dissemination with a Difference!</a:t>
            </a:r>
          </a:p>
          <a:p>
            <a:pPr algn="r"/>
            <a:r>
              <a:rPr lang="en-US" sz="2800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Mobilizing a Citizens’  Movement for Quality Education in Pakistan</a:t>
            </a:r>
            <a:endParaRPr lang="ur-PK" sz="2800" b="1" dirty="0" smtClean="0">
              <a:solidFill>
                <a:schemeClr val="accent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64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07504" y="1524000"/>
            <a:ext cx="8655496" cy="5151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 اثر بیٹھک /جرگے/کچہریاں (گاوں /علاقائی اجتماعات)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</a:t>
            </a:r>
          </a:p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حصے دار:  والدین،کمیونٹیز، بچے، اساتذہ</a:t>
            </a:r>
          </a:p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اساتذہ، والدین ، بچے ، سرکاری افسران جو کے بہتری کے لئے قدم اُٹھانے کا مطالبہ کرے  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اساتذہ یونینز اور ایسوسی ایشنز –بیٹھک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 ضلعی /صوبائی/وفاقی تعلیم و تدریس کے شعبہ جات(مقامی ،ضلعی،صوبائی،قومی اور بین الاقوامی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 نوجوانوں کے گروہ –معیاری تعلیم کے لئے متحرک سفیر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ارکان پارلیمنٹ –سیاست دان اپنے حلقوں میں اسے پھیلائے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پر ثبوت پر مبنی عدالتی فیصلے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25-A</a:t>
            </a: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عدلیہ اور جوڈیشیل اکیڈمیز 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تعلیمی ادارے /یونیورسٹی /تحقیقی گروہ –پاکستان اور بیرون ملک 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سول سوسائٹی آرگنائزشنز –ملک بھر میں /عالمی سطح پر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 سوشل میڈیا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lvl="1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ذرائع ابلاغ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3568" y="392727"/>
            <a:ext cx="7525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r-PK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اثر کے ذریعے عمل اور احتساب کا مخصوص گروہوں تک پھیلاو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40" y="2592925"/>
            <a:ext cx="5934520" cy="3594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86380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r-PK" sz="32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اثر پاکستان کے ترقیاتی شراکت کار</a:t>
            </a:r>
            <a:endParaRPr lang="en-US" sz="32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algn="ctr"/>
            <a:r>
              <a:rPr lang="en-US" sz="32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Development Partners of ASER Pakistan</a:t>
            </a:r>
            <a:endParaRPr lang="en-US" sz="320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74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996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0528" y="2348880"/>
            <a:ext cx="4464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9600" b="1" dirty="0" smtClean="0">
                <a:solidFill>
                  <a:schemeClr val="accent2"/>
                </a:solidFill>
                <a:latin typeface="Alvi Nastaleeq" pitchFamily="2" charset="-78"/>
                <a:cs typeface="Alvi Nastaleeq" pitchFamily="2" charset="-78"/>
              </a:rPr>
              <a:t>شکریہ</a:t>
            </a:r>
            <a:endParaRPr lang="en-US" sz="9600" b="1" dirty="0">
              <a:solidFill>
                <a:schemeClr val="accent2"/>
              </a:solidFill>
              <a:latin typeface="Alvi Nastaleeq" pitchFamily="2" charset="-78"/>
              <a:cs typeface="Alv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17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98" y="2436168"/>
            <a:ext cx="1797442" cy="33249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92" y="2621724"/>
            <a:ext cx="745179" cy="1262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76" y="1556792"/>
            <a:ext cx="1703107" cy="885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2913" y="2754794"/>
            <a:ext cx="4625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r-PK" sz="3600" b="1" dirty="0" smtClean="0">
                <a:latin typeface="Alvi Nastaleeq" pitchFamily="2" charset="-78"/>
                <a:cs typeface="Alvi Nastaleeq" pitchFamily="2" charset="-78"/>
              </a:rPr>
              <a:t>”قانون کے تحت یہ کیا جانا چاہیےکہ ریاست   5 سے 16 سال کی عمر کے تمام بچوں کو مفت اور لازمی تعلیم مہیا کرے-“</a:t>
            </a:r>
            <a:endParaRPr lang="en-US" sz="3600" b="1" dirty="0"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3861" y="1553205"/>
            <a:ext cx="1813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ur-PK" sz="2400" b="1" dirty="0" smtClean="0">
                <a:solidFill>
                  <a:srgbClr val="FF0000"/>
                </a:solidFill>
                <a:latin typeface="Alvi Nastaleeq" pitchFamily="2" charset="-78"/>
                <a:cs typeface="Alvi Nastaleeq" pitchFamily="2" charset="-78"/>
              </a:rPr>
              <a:t>تعلیمی حق</a:t>
            </a:r>
            <a:endParaRPr lang="en-US" sz="2400" b="1" dirty="0">
              <a:solidFill>
                <a:srgbClr val="FF0000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246" y="1422400"/>
            <a:ext cx="3701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463606" y="1037921"/>
            <a:ext cx="15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2000" b="1" dirty="0" smtClean="0">
                <a:solidFill>
                  <a:schemeClr val="accent2"/>
                </a:solidFill>
              </a:rPr>
              <a:t>آرٹیکل 25 اے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98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19261"/>
            <a:ext cx="7886700" cy="1325563"/>
          </a:xfrm>
        </p:spPr>
        <p:txBody>
          <a:bodyPr/>
          <a:lstStyle/>
          <a:p>
            <a:pPr algn="ctr"/>
            <a:r>
              <a:rPr lang="ur-PK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اثرپاکستان      2015-2010</a:t>
            </a:r>
            <a:endParaRPr lang="en-US" b="1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968" y="2026765"/>
            <a:ext cx="6478488" cy="5146651"/>
          </a:xfrm>
        </p:spPr>
        <p:txBody>
          <a:bodyPr>
            <a:noAutofit/>
          </a:bodyPr>
          <a:lstStyle/>
          <a:p>
            <a:pPr marL="0" indent="0" algn="r">
              <a:spcBef>
                <a:spcPts val="1000"/>
              </a:spcBef>
              <a:buNone/>
            </a:pP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عوامی تحریک برائے تعلیمی معیار کے تحت گھرانوں </a:t>
            </a:r>
            <a:r>
              <a:rPr lang="ur-PK" sz="2000" dirty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میں 3سے16سال کی </a:t>
            </a: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عمر کے بچوں کا بڑے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solidFill>
                <a:schemeClr val="tx1">
                  <a:lumMod val="50000"/>
                </a:schemeClr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marL="0" indent="0" algn="r">
              <a:spcBef>
                <a:spcPts val="1000"/>
              </a:spcBef>
              <a:buNone/>
            </a:pP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پیمانے پر قومی سروے</a:t>
            </a:r>
          </a:p>
          <a:p>
            <a:pPr marL="0" indent="0" algn="r">
              <a:spcBef>
                <a:spcPts val="1000"/>
              </a:spcBef>
              <a:buNone/>
            </a:pPr>
            <a:r>
              <a:rPr lang="ur-PK" sz="2000" dirty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</a:t>
            </a: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5سے16سال کی عمر کے بچوں کا دیہی اور کچھ شہری علاقوں میں تعلیمی معیار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solidFill>
                <a:schemeClr val="tx1">
                  <a:lumMod val="50000"/>
                </a:schemeClr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marL="0" indent="0" algn="r">
              <a:spcBef>
                <a:spcPts val="1000"/>
              </a:spcBef>
              <a:buNone/>
            </a:pP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تعلیمی معیار اور رسائی کے بارے میں حقائق کی فراہمی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solidFill>
                <a:schemeClr val="tx1">
                  <a:lumMod val="50000"/>
                </a:schemeClr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marL="0" indent="0" algn="r">
              <a:spcBef>
                <a:spcPts val="1000"/>
              </a:spcBef>
              <a:buNone/>
            </a:pP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یعنی حق تعلیم کے لئےقومی اور صوبائی پالیسی اور اقدامات پر اثر انداز ہونا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25-A </a:t>
            </a: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 آرٹیکل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solidFill>
                <a:schemeClr val="tx1">
                  <a:lumMod val="50000"/>
                </a:schemeClr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marL="0" indent="0" algn="r">
              <a:spcBef>
                <a:spcPts val="1000"/>
              </a:spcBef>
              <a:buNone/>
            </a:pP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کے رجحانات  کی نشاندہی اور اہداف پر معلومات کی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(EFA)</a:t>
            </a: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اور تعلیم سب کے لئے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MDG</a:t>
            </a: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 2015تک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solidFill>
                <a:schemeClr val="tx1">
                  <a:lumMod val="50000"/>
                </a:schemeClr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marL="0" indent="0" algn="r">
              <a:spcBef>
                <a:spcPts val="1000"/>
              </a:spcBef>
              <a:buNone/>
            </a:pP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فراہمی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marL="0" indent="0" algn="r">
              <a:spcBef>
                <a:spcPts val="1000"/>
              </a:spcBef>
              <a:buNone/>
            </a:pP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) کی منزل کے تعین پر اثر انداز ہونا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Post-2015 Agenda</a:t>
            </a:r>
            <a:r>
              <a:rPr lang="ur-PK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بعداز 2015 کے ایجنڈے(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solidFill>
                <a:schemeClr val="tx1">
                  <a:lumMod val="50000"/>
                </a:schemeClr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89" y="1661545"/>
            <a:ext cx="1569121" cy="45434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79" y="2994177"/>
            <a:ext cx="3117556" cy="3117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25570">
            <a:off x="5923673" y="1718485"/>
            <a:ext cx="1407836" cy="13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56113">
            <a:off x="4663464" y="4960557"/>
            <a:ext cx="1461502" cy="153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44812">
            <a:off x="4628909" y="3065033"/>
            <a:ext cx="1300629" cy="135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41079">
            <a:off x="7640380" y="1926301"/>
            <a:ext cx="1309892" cy="135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42207" y="1810658"/>
            <a:ext cx="37195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r-PK" sz="24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1۔تعلیمی معیار</a:t>
            </a:r>
          </a:p>
          <a:p>
            <a:pPr algn="r"/>
            <a:r>
              <a:rPr lang="ur-PK" sz="2000" dirty="0">
                <a:latin typeface="Alvi Nastaleeq" panose="02000503000000020004" pitchFamily="2" charset="-78"/>
                <a:cs typeface="Alvi Nastaleeq" panose="02000503000000020004" pitchFamily="2" charset="-78"/>
              </a:rPr>
              <a:t> </a:t>
            </a:r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پڑھنا (اُردو/ سندھی/پشتو)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algn="r"/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ریاضی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  <a:endParaRPr lang="ur-PK" sz="2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algn="r"/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انگریزی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o</a:t>
            </a:r>
          </a:p>
          <a:p>
            <a:pPr algn="r"/>
            <a:r>
              <a:rPr lang="ur-PK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معلومات عامہ</a:t>
            </a:r>
            <a:r>
              <a:rPr lang="en-US" sz="2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118426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r-PK" sz="24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بچوں کاکلاس دوئم کے نصاب کی بنیاد پر انگریزی اور اُردو/سندھی/پشتو   کا جائزہ</a:t>
            </a:r>
            <a:r>
              <a:rPr lang="ur-PK" sz="2400" dirty="0">
                <a:latin typeface="Alvi Nastaleeq" panose="02000503000000020004" pitchFamily="2" charset="-78"/>
                <a:cs typeface="Alvi Nastaleeq" panose="02000503000000020004" pitchFamily="2" charset="-78"/>
              </a:rPr>
              <a:t> </a:t>
            </a:r>
            <a:r>
              <a:rPr lang="ur-PK" sz="24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لیا گیا اور ریاضی کے لئےکلاس سوئم کے نصاب کا۔  </a:t>
            </a:r>
            <a:endParaRPr lang="en-US" sz="24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53103" y="5591584"/>
            <a:ext cx="382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r-PK" sz="24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2۔  گھرانوں کے سروے</a:t>
            </a:r>
          </a:p>
          <a:p>
            <a:pPr algn="r"/>
            <a:r>
              <a:rPr lang="ur-PK" sz="24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3۔ سرکاری اور نجی سکول</a:t>
            </a:r>
            <a:endParaRPr lang="en-US" sz="2400" b="1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27584" y="693694"/>
            <a:ext cx="7681792" cy="1020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(ASER Assessment Tools)  </a:t>
            </a:r>
            <a:r>
              <a:rPr lang="ur-PK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اثر کے تجزیاتی ٹولز</a:t>
            </a:r>
            <a:endParaRPr lang="en-US" b="1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87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37" y="1502738"/>
            <a:ext cx="4743941" cy="41522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03848" y="755993"/>
            <a:ext cx="4033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r-PK" sz="32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صوبہ بلوچستان سروے کی حدود / وسعت</a:t>
            </a:r>
            <a:endParaRPr lang="en-US" sz="320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1428736"/>
            <a:ext cx="12362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r-PK" sz="6600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32</a:t>
            </a:r>
            <a:endParaRPr lang="ur-PK" sz="3000" dirty="0" smtClean="0">
              <a:solidFill>
                <a:schemeClr val="accent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algn="ctr"/>
            <a:r>
              <a:rPr lang="ur-PK" sz="3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دیہی اضلاع</a:t>
            </a:r>
            <a:endParaRPr lang="ur-PK" sz="6600" b="1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680" y="5661248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r-PK" sz="2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19،196گھرانے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|</a:t>
            </a:r>
            <a:r>
              <a:rPr lang="ur-PK" sz="2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980 دیہات/بلاک     </a:t>
            </a:r>
            <a:r>
              <a:rPr lang="en-US" sz="2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|</a:t>
            </a:r>
            <a:r>
              <a:rPr lang="ur-PK" sz="2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961 سکول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|</a:t>
            </a:r>
            <a:r>
              <a:rPr lang="ur-PK" sz="2000" b="1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62،567بچے  (3سے 16 سال)</a:t>
            </a:r>
            <a:endParaRPr lang="en-US" sz="2000" b="1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6021288"/>
            <a:ext cx="621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1600" dirty="0" smtClean="0">
                <a:latin typeface="Alvi Nastaleeq" pitchFamily="2" charset="-78"/>
                <a:cs typeface="Alvi Nastaleeq" pitchFamily="2" charset="-78"/>
              </a:rPr>
              <a:t>شہری  اضلا ع: کوئٹہ،خضدار</a:t>
            </a:r>
            <a:endParaRPr lang="en-US" sz="1600" dirty="0">
              <a:latin typeface="Alvi Nastaleeq" pitchFamily="2" charset="-78"/>
              <a:cs typeface="Alvi Nastaleeq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8" t="9844" b="41169"/>
          <a:stretch>
            <a:fillRect/>
          </a:stretch>
        </p:blipFill>
        <p:spPr>
          <a:xfrm rot="1180644">
            <a:off x="1738749" y="2242965"/>
            <a:ext cx="1512167" cy="40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r="48647"/>
          <a:stretch>
            <a:fillRect/>
          </a:stretch>
        </p:blipFill>
        <p:spPr>
          <a:xfrm rot="225924">
            <a:off x="6172074" y="3818436"/>
            <a:ext cx="1011645" cy="89932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732240" y="3947572"/>
            <a:ext cx="13484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r-PK" sz="6600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2</a:t>
            </a:r>
            <a:endParaRPr lang="en-US" sz="6600" b="1" dirty="0" smtClean="0">
              <a:solidFill>
                <a:schemeClr val="accent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  <a:p>
            <a:pPr algn="ctr"/>
            <a:r>
              <a:rPr lang="ur-PK" sz="3000" dirty="0" smtClean="0">
                <a:latin typeface="Alvi Nastaleeq" panose="02000503000000020004" pitchFamily="2" charset="-78"/>
                <a:cs typeface="Alvi Nastaleeq" panose="02000503000000020004" pitchFamily="2" charset="-78"/>
              </a:rPr>
              <a:t> شہر ی اضلاع</a:t>
            </a:r>
            <a:endParaRPr lang="en-US" sz="3000" dirty="0" smtClean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276872"/>
            <a:ext cx="4572000" cy="1020762"/>
          </a:xfrm>
        </p:spPr>
        <p:txBody>
          <a:bodyPr>
            <a:noAutofit/>
          </a:bodyPr>
          <a:lstStyle/>
          <a:p>
            <a:pPr algn="ctr"/>
            <a:r>
              <a:rPr lang="ur-PK" b="1" dirty="0" smtClean="0">
                <a:solidFill>
                  <a:schemeClr val="accent2"/>
                </a:solidFill>
                <a:latin typeface="Alvi Nastaleeq" panose="02000503000000020004" pitchFamily="2" charset="-78"/>
                <a:cs typeface="Alvi Nastaleeq" panose="02000503000000020004" pitchFamily="2" charset="-78"/>
              </a:rPr>
              <a:t>رسائی </a:t>
            </a:r>
            <a:endParaRPr lang="en-US" b="1" dirty="0">
              <a:solidFill>
                <a:schemeClr val="accent2"/>
              </a:solidFill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355224"/>
            <a:ext cx="9143999" cy="219075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9792" y="4437112"/>
            <a:ext cx="3523468" cy="2100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928926" y="3143248"/>
            <a:ext cx="3357586" cy="646331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r-PK" sz="3600" dirty="0" smtClean="0">
                <a:latin typeface="Jameel Noori Nastaleeq" pitchFamily="2" charset="-78"/>
                <a:cs typeface="Jameel Noori Nastaleeq" pitchFamily="2" charset="-78"/>
              </a:rPr>
              <a:t>ضلع        </a:t>
            </a:r>
            <a:r>
              <a:rPr lang="ur-PK" sz="3600" dirty="0" smtClean="0">
                <a:latin typeface="Jameel Noori Nastaleeq" pitchFamily="2" charset="-78"/>
                <a:cs typeface="Jameel Noori Nastaleeq" pitchFamily="2" charset="-78"/>
              </a:rPr>
              <a:t>گوادر</a:t>
            </a:r>
            <a:r>
              <a:rPr lang="ur-PK" sz="3600" dirty="0" smtClean="0">
                <a:latin typeface="Jameel Noori Nastaleeq" pitchFamily="2" charset="-78"/>
                <a:cs typeface="Jameel Noori Nastaleeq" pitchFamily="2" charset="-78"/>
              </a:rPr>
              <a:t>    </a:t>
            </a:r>
            <a:endParaRPr lang="en-US" sz="3600" dirty="0">
              <a:latin typeface="Jameel Noori Nastaleeq" pitchFamily="2" charset="-78"/>
              <a:cs typeface="Jameel Noori Nastaleeq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14546" y="1265230"/>
            <a:ext cx="457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r-PK" sz="8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lvi Nastaleeq" panose="02000503000000020004" pitchFamily="2" charset="-78"/>
                <a:ea typeface="+mj-ea"/>
                <a:cs typeface="Alvi Nastaleeq" panose="02000503000000020004" pitchFamily="2" charset="-78"/>
              </a:rPr>
              <a:t>نتا ئج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lvi Nastaleeq" panose="02000503000000020004" pitchFamily="2" charset="-78"/>
              <a:ea typeface="+mj-ea"/>
              <a:cs typeface="Alvi Nastaleeq" panose="02000503000000020004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5144"/>
            <a:ext cx="2677917" cy="1596380"/>
          </a:xfrm>
          <a:prstGeom prst="roundRect">
            <a:avLst>
              <a:gd name="adj" fmla="val 32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71600" y="809507"/>
            <a:ext cx="6408712" cy="5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r-P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vi Nastaleeq" pitchFamily="2" charset="-78"/>
                <a:ea typeface="+mj-ea"/>
                <a:cs typeface="Alvi Nastaleeq" pitchFamily="2" charset="-78"/>
              </a:rPr>
              <a:t>3 سے </a:t>
            </a:r>
            <a:r>
              <a:rPr lang="ur-PK" sz="4400" b="1" dirty="0" smtClean="0">
                <a:latin typeface="Alvi Nastaleeq" pitchFamily="2" charset="-78"/>
                <a:ea typeface="+mj-ea"/>
                <a:cs typeface="Alvi Nastaleeq" pitchFamily="2" charset="-78"/>
              </a:rPr>
              <a:t>5</a:t>
            </a:r>
            <a:r>
              <a:rPr kumimoji="0" lang="ur-P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vi Nastaleeq" pitchFamily="2" charset="-78"/>
                <a:ea typeface="+mj-ea"/>
                <a:cs typeface="Alvi Nastaleeq" pitchFamily="2" charset="-78"/>
              </a:rPr>
              <a:t> سال کی عمر کے بچوں کا اندراج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vi Nastaleeq" pitchFamily="2" charset="-78"/>
              <a:ea typeface="+mj-ea"/>
              <a:cs typeface="Alvi Nastaleeq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4612" y="5291916"/>
            <a:ext cx="56436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dirty="0" smtClean="0">
                <a:latin typeface="Alvi Nastaleeq" pitchFamily="2" charset="-78"/>
                <a:cs typeface="Alvi Nastaleeq" pitchFamily="2" charset="-78"/>
              </a:rPr>
              <a:t>3 سے 5سال کی عمر کے بچوں کے اندراج  کی شرح گزشتہ سال</a:t>
            </a:r>
            <a:r>
              <a:rPr lang="ur-PK" dirty="0" smtClean="0">
                <a:latin typeface="Alvi Nastaleeq" pitchFamily="2" charset="-78"/>
                <a:cs typeface="Alvi Nastaleeq" pitchFamily="2" charset="-78"/>
              </a:rPr>
              <a:t>(٪</a:t>
            </a:r>
            <a:r>
              <a:rPr lang="ur-PK" dirty="0">
                <a:latin typeface="Alvi Nastaleeq" pitchFamily="2" charset="-78"/>
                <a:cs typeface="Alvi Nastaleeq" pitchFamily="2" charset="-78"/>
              </a:rPr>
              <a:t>7</a:t>
            </a:r>
            <a:r>
              <a:rPr lang="ur-PK" dirty="0" smtClean="0">
                <a:latin typeface="Alvi Nastaleeq" pitchFamily="2" charset="-78"/>
                <a:cs typeface="Alvi Nastaleeq" pitchFamily="2" charset="-78"/>
              </a:rPr>
              <a:t>)  جیسی ہی </a:t>
            </a:r>
            <a:r>
              <a:rPr lang="ur-PK" dirty="0" smtClean="0">
                <a:latin typeface="Alvi Nastaleeq" pitchFamily="2" charset="-78"/>
                <a:cs typeface="Alvi Nastaleeq" pitchFamily="2" charset="-78"/>
              </a:rPr>
              <a:t>رہی-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97688" y="804353"/>
            <a:ext cx="594792" cy="371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sz="2000" b="1" dirty="0" smtClean="0">
                <a:solidFill>
                  <a:schemeClr val="bg1"/>
                </a:solidFill>
                <a:latin typeface="Alvi Nastaleeq" pitchFamily="2" charset="-78"/>
                <a:cs typeface="Alvi Nastaleeq" pitchFamily="2" charset="-78"/>
              </a:rPr>
              <a:t>دیہی</a:t>
            </a:r>
            <a:endParaRPr lang="en-US" sz="2000" b="1" dirty="0">
              <a:solidFill>
                <a:schemeClr val="bg1"/>
              </a:solidFill>
              <a:latin typeface="Alvi Nastaleeq" pitchFamily="2" charset="-78"/>
              <a:cs typeface="Alvi Nastaleeq" pitchFamily="2" charset="-78"/>
            </a:endParaRPr>
          </a:p>
        </p:txBody>
      </p:sp>
      <p:pic>
        <p:nvPicPr>
          <p:cNvPr id="17" name="Picture 16" descr="Text Box 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7672" y="2139270"/>
            <a:ext cx="1234443" cy="972314"/>
          </a:xfrm>
          <a:prstGeom prst="rect">
            <a:avLst/>
          </a:prstGeom>
        </p:spPr>
      </p:pic>
      <p:pic>
        <p:nvPicPr>
          <p:cNvPr id="18" name="Picture 17" descr="Text Box 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6584" y="3339878"/>
            <a:ext cx="1231395" cy="10180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86050" y="22819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3600" b="1" dirty="0">
                <a:solidFill>
                  <a:schemeClr val="bg1"/>
                </a:solidFill>
              </a:rPr>
              <a:t>7</a:t>
            </a:r>
            <a:r>
              <a:rPr lang="en-US" sz="3600" b="1" dirty="0" smtClean="0">
                <a:solidFill>
                  <a:schemeClr val="bg1"/>
                </a:solidFill>
              </a:rPr>
              <a:t>%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3702" y="3507235"/>
            <a:ext cx="13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3600" b="1" dirty="0" smtClean="0">
                <a:solidFill>
                  <a:schemeClr val="bg1"/>
                </a:solidFill>
              </a:rPr>
              <a:t>93</a:t>
            </a:r>
            <a:r>
              <a:rPr lang="en-US" sz="3600" b="1" dirty="0" smtClean="0">
                <a:solidFill>
                  <a:schemeClr val="bg1"/>
                </a:solidFill>
              </a:rPr>
              <a:t>%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6162" y="3113974"/>
            <a:ext cx="1629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r-PK" sz="1600" dirty="0" smtClean="0">
                <a:latin typeface="Alvi Nastaleeq" pitchFamily="2" charset="-78"/>
                <a:cs typeface="Alvi Nastaleeq" pitchFamily="2" charset="-78"/>
              </a:rPr>
              <a:t>سکول میں داخل بچے</a:t>
            </a:r>
            <a:endParaRPr lang="en-US" sz="1600" dirty="0">
              <a:latin typeface="Alvi Nastaleeq" pitchFamily="2" charset="-78"/>
              <a:cs typeface="Alvi Nastaleeq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4351758"/>
            <a:ext cx="1585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r-PK" sz="1600" dirty="0" smtClean="0">
                <a:latin typeface="Alvi Nastaleeq" pitchFamily="2" charset="-78"/>
                <a:cs typeface="Alvi Nastaleeq" pitchFamily="2" charset="-78"/>
              </a:rPr>
              <a:t>سکول نہ جانےوالے بچے</a:t>
            </a:r>
            <a:endParaRPr lang="en-US" sz="1600" dirty="0">
              <a:latin typeface="Alvi Nastaleeq" pitchFamily="2" charset="-78"/>
              <a:cs typeface="Alvi Nastaleeq" pitchFamily="2" charset="-78"/>
            </a:endParaRPr>
          </a:p>
        </p:txBody>
      </p:sp>
      <p:pic>
        <p:nvPicPr>
          <p:cNvPr id="14" name="Picture 13" descr="Boy+Girls.png"/>
          <p:cNvPicPr>
            <a:picLocks noChangeAspect="1"/>
          </p:cNvPicPr>
          <p:nvPr/>
        </p:nvPicPr>
        <p:blipFill rotWithShape="1">
          <a:blip r:embed="rId5" cstate="print"/>
          <a:srcRect r="93192"/>
          <a:stretch/>
        </p:blipFill>
        <p:spPr>
          <a:xfrm>
            <a:off x="4251431" y="2143115"/>
            <a:ext cx="176553" cy="2323245"/>
          </a:xfrm>
          <a:prstGeom prst="rect">
            <a:avLst/>
          </a:prstGeom>
        </p:spPr>
      </p:pic>
      <p:pic>
        <p:nvPicPr>
          <p:cNvPr id="24" name="Picture 23" descr="10 line.png"/>
          <p:cNvPicPr>
            <a:picLocks noChangeAspect="1"/>
          </p:cNvPicPr>
          <p:nvPr/>
        </p:nvPicPr>
        <p:blipFill>
          <a:blip r:embed="rId6" cstate="print"/>
          <a:srcRect l="40258" r="40000"/>
          <a:stretch>
            <a:fillRect/>
          </a:stretch>
        </p:blipFill>
        <p:spPr>
          <a:xfrm>
            <a:off x="5786446" y="2129468"/>
            <a:ext cx="428628" cy="2344085"/>
          </a:xfrm>
          <a:prstGeom prst="rect">
            <a:avLst/>
          </a:prstGeom>
        </p:spPr>
      </p:pic>
      <p:pic>
        <p:nvPicPr>
          <p:cNvPr id="25" name="Picture 24" descr="10 line.png"/>
          <p:cNvPicPr>
            <a:picLocks noChangeAspect="1"/>
          </p:cNvPicPr>
          <p:nvPr/>
        </p:nvPicPr>
        <p:blipFill>
          <a:blip r:embed="rId6" cstate="print"/>
          <a:srcRect l="40258" r="40000"/>
          <a:stretch>
            <a:fillRect/>
          </a:stretch>
        </p:blipFill>
        <p:spPr>
          <a:xfrm>
            <a:off x="5357818" y="2143116"/>
            <a:ext cx="428628" cy="2344085"/>
          </a:xfrm>
          <a:prstGeom prst="rect">
            <a:avLst/>
          </a:prstGeom>
        </p:spPr>
      </p:pic>
      <p:pic>
        <p:nvPicPr>
          <p:cNvPr id="23" name="Picture 22" descr="10 line.png"/>
          <p:cNvPicPr>
            <a:picLocks noChangeAspect="1"/>
          </p:cNvPicPr>
          <p:nvPr/>
        </p:nvPicPr>
        <p:blipFill>
          <a:blip r:embed="rId6" cstate="print"/>
          <a:srcRect l="50129" r="40000"/>
          <a:stretch>
            <a:fillRect/>
          </a:stretch>
        </p:blipFill>
        <p:spPr>
          <a:xfrm>
            <a:off x="5143504" y="2143116"/>
            <a:ext cx="214314" cy="2344085"/>
          </a:xfrm>
          <a:prstGeom prst="rect">
            <a:avLst/>
          </a:prstGeom>
        </p:spPr>
      </p:pic>
      <p:pic>
        <p:nvPicPr>
          <p:cNvPr id="26" name="Picture 25" descr="10 line.png"/>
          <p:cNvPicPr>
            <a:picLocks noChangeAspect="1"/>
          </p:cNvPicPr>
          <p:nvPr/>
        </p:nvPicPr>
        <p:blipFill>
          <a:blip r:embed="rId6" cstate="print"/>
          <a:srcRect l="40258" r="40000"/>
          <a:stretch>
            <a:fillRect/>
          </a:stretch>
        </p:blipFill>
        <p:spPr>
          <a:xfrm>
            <a:off x="4679251" y="2143116"/>
            <a:ext cx="428628" cy="2344085"/>
          </a:xfrm>
          <a:prstGeom prst="rect">
            <a:avLst/>
          </a:prstGeom>
        </p:spPr>
      </p:pic>
      <p:pic>
        <p:nvPicPr>
          <p:cNvPr id="27" name="Picture 26" descr="10 line.png"/>
          <p:cNvPicPr>
            <a:picLocks noChangeAspect="1"/>
          </p:cNvPicPr>
          <p:nvPr/>
        </p:nvPicPr>
        <p:blipFill rotWithShape="1">
          <a:blip r:embed="rId6" cstate="print"/>
          <a:srcRect l="40258" r="48934"/>
          <a:stretch/>
        </p:blipFill>
        <p:spPr>
          <a:xfrm>
            <a:off x="4458983" y="2154187"/>
            <a:ext cx="234668" cy="23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6698</TotalTime>
  <Words>1170</Words>
  <Application>Microsoft Office PowerPoint</Application>
  <PresentationFormat>On-screen Show (4:3)</PresentationFormat>
  <Paragraphs>243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Alvi Nastaleeq</vt:lpstr>
      <vt:lpstr>Arial</vt:lpstr>
      <vt:lpstr>Calibri</vt:lpstr>
      <vt:lpstr>Calibri Light</vt:lpstr>
      <vt:lpstr>Jameel Noori Nastaleeq</vt:lpstr>
      <vt:lpstr>Pak Nastaleeq</vt:lpstr>
      <vt:lpstr>Times New Roman</vt:lpstr>
      <vt:lpstr>Theme1</vt:lpstr>
      <vt:lpstr>PowerPoint Presentation</vt:lpstr>
      <vt:lpstr>(ASER Pakistan)اثر پاکستان</vt:lpstr>
      <vt:lpstr>PowerPoint Presentation</vt:lpstr>
      <vt:lpstr>PowerPoint Presentation</vt:lpstr>
      <vt:lpstr>اثرپاکستان      2015-2010</vt:lpstr>
      <vt:lpstr>(ASER Assessment Tools)  اثر کے تجزیاتی ٹولز</vt:lpstr>
      <vt:lpstr>PowerPoint Presentation</vt:lpstr>
      <vt:lpstr>رسائی </vt:lpstr>
      <vt:lpstr>PowerPoint Presentation</vt:lpstr>
      <vt:lpstr>سکول نہ جانے والے بچے(3سے5سال)</vt:lpstr>
      <vt:lpstr>6 سے 16 سال کی عمر کے بچوں کا اندراج</vt:lpstr>
      <vt:lpstr>سکول نہ جانے والے بچے(6سے16سال)</vt:lpstr>
      <vt:lpstr>PowerPoint Presentation</vt:lpstr>
      <vt:lpstr>PowerPoint Presentation</vt:lpstr>
      <vt:lpstr>معیارتعلیم</vt:lpstr>
      <vt:lpstr>9% کلاس پنجم کے بچے اُردومیں کہانی پڑھ سکتے ہیں۔</vt:lpstr>
      <vt:lpstr>PowerPoint Presentation</vt:lpstr>
      <vt:lpstr>PowerPoint Presentation</vt:lpstr>
      <vt:lpstr>2% کلاس پنجم کے بچے انگریزی کے فقرے پڑھ سکتے ہیں۔</vt:lpstr>
      <vt:lpstr>PowerPoint Presentation</vt:lpstr>
      <vt:lpstr>PowerPoint Presentation</vt:lpstr>
      <vt:lpstr>4% کلاس پنجم کے بچے دو اعداد تک کی تقسیم کے سوال حل کر سکتے ہیں۔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سہولیات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ASER PAKISTAN</dc:title>
  <dc:creator>Jutt</dc:creator>
  <cp:lastModifiedBy>fiaz</cp:lastModifiedBy>
  <cp:revision>978</cp:revision>
  <cp:lastPrinted>2014-01-22T10:36:24Z</cp:lastPrinted>
  <dcterms:created xsi:type="dcterms:W3CDTF">2014-01-10T16:13:52Z</dcterms:created>
  <dcterms:modified xsi:type="dcterms:W3CDTF">2015-08-11T07:02:08Z</dcterms:modified>
</cp:coreProperties>
</file>