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9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3" r:id="rId19"/>
    <p:sldId id="274" r:id="rId20"/>
    <p:sldId id="294" r:id="rId21"/>
    <p:sldId id="276" r:id="rId22"/>
    <p:sldId id="277" r:id="rId23"/>
    <p:sldId id="295" r:id="rId24"/>
    <p:sldId id="278" r:id="rId25"/>
    <p:sldId id="279" r:id="rId26"/>
    <p:sldId id="281" r:id="rId27"/>
    <p:sldId id="298" r:id="rId28"/>
    <p:sldId id="280" r:id="rId29"/>
    <p:sldId id="282" r:id="rId30"/>
    <p:sldId id="296" r:id="rId31"/>
    <p:sldId id="283" r:id="rId32"/>
    <p:sldId id="284" r:id="rId33"/>
    <p:sldId id="286" r:id="rId34"/>
    <p:sldId id="285" r:id="rId35"/>
    <p:sldId id="287" r:id="rId36"/>
    <p:sldId id="291" r:id="rId37"/>
    <p:sldId id="288" r:id="rId38"/>
    <p:sldId id="289" r:id="rId39"/>
    <p:sldId id="297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BD"/>
    <a:srgbClr val="FFFFC1"/>
    <a:srgbClr val="FFFFCC"/>
    <a:srgbClr val="038768"/>
    <a:srgbClr val="FFFFFF"/>
    <a:srgbClr val="990099"/>
    <a:srgbClr val="008080"/>
    <a:srgbClr val="6F5B23"/>
    <a:srgbClr val="62412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onal%20Rural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MTIAZ\Desktop\Report%20Final(prepared%20by%20Aftab)\Natinal%20Urban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r>
              <a:rPr lang="en-US" sz="1050" dirty="0" smtClean="0"/>
              <a:t>English</a:t>
            </a:r>
            <a:endParaRPr lang="en-US" sz="105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2095605331315771"/>
          <c:y val="0.2231849456888389"/>
          <c:w val="0.73134780355334816"/>
          <c:h val="0.54568767242603045"/>
        </c:manualLayout>
      </c:layout>
      <c:barChart>
        <c:barDir val="col"/>
        <c:grouping val="clustered"/>
        <c:ser>
          <c:idx val="0"/>
          <c:order val="0"/>
          <c:tx>
            <c:strRef>
              <c:f>Sheet2!$N$19</c:f>
              <c:strCache>
                <c:ptCount val="1"/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Sheet2!$M$20:$M$21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Sheet2!$N$20:$N$21</c:f>
              <c:numCache>
                <c:formatCode>General</c:formatCode>
                <c:ptCount val="2"/>
                <c:pt idx="0">
                  <c:v>48</c:v>
                </c:pt>
                <c:pt idx="1">
                  <c:v>43</c:v>
                </c:pt>
              </c:numCache>
            </c:numRef>
          </c:val>
        </c:ser>
        <c:dLbls>
          <c:showVal val="1"/>
        </c:dLbls>
        <c:axId val="72276992"/>
        <c:axId val="72238208"/>
      </c:barChart>
      <c:catAx>
        <c:axId val="72276992"/>
        <c:scaling>
          <c:orientation val="minMax"/>
        </c:scaling>
        <c:axPos val="b"/>
        <c:title>
          <c:tx>
            <c:rich>
              <a:bodyPr/>
              <a:lstStyle/>
              <a:p>
                <a:pPr algn="l">
                  <a:defRPr sz="1000" b="0">
                    <a:latin typeface="Arial"/>
                    <a:ea typeface="Arial"/>
                    <a:cs typeface="Arial"/>
                  </a:defRPr>
                </a:pPr>
                <a:r>
                  <a:rPr lang="en-US" sz="1050" dirty="0"/>
                  <a:t>Who can read at least wor</a:t>
                </a:r>
                <a:r>
                  <a:rPr lang="en-US" sz="1100" dirty="0"/>
                  <a:t>d</a:t>
                </a:r>
                <a:r>
                  <a:rPr lang="en-US" sz="1050" dirty="0"/>
                  <a:t>s</a:t>
                </a:r>
              </a:p>
            </c:rich>
          </c:tx>
          <c:layout>
            <c:manualLayout>
              <c:xMode val="edge"/>
              <c:yMode val="edge"/>
              <c:x val="0.26828043911617339"/>
              <c:y val="0.88539668740831101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endParaRPr lang="en-US"/>
          </a:p>
        </c:txPr>
        <c:crossAx val="72238208"/>
        <c:crosses val="autoZero"/>
        <c:auto val="1"/>
        <c:lblAlgn val="ctr"/>
        <c:lblOffset val="100"/>
      </c:catAx>
      <c:valAx>
        <c:axId val="7223820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% Children</a:t>
                </a:r>
              </a:p>
            </c:rich>
          </c:tx>
          <c:layout>
            <c:manualLayout>
              <c:xMode val="edge"/>
              <c:yMode val="edge"/>
              <c:x val="3.03520910849524E-2"/>
              <c:y val="0.4076710262058411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2276992"/>
        <c:crosses val="autoZero"/>
        <c:crossBetween val="between"/>
        <c:majorUnit val="20"/>
      </c:valAx>
    </c:plotArea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r>
              <a:rPr lang="en-US" sz="1050" dirty="0" smtClean="0"/>
              <a:t>Arithmetic</a:t>
            </a:r>
            <a:endParaRPr lang="en-US" sz="105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325991017966141"/>
          <c:y val="0.24787500272186294"/>
          <c:w val="0.73134780355334816"/>
          <c:h val="0.49136936146650978"/>
        </c:manualLayout>
      </c:layout>
      <c:barChart>
        <c:barDir val="col"/>
        <c:grouping val="clustered"/>
        <c:ser>
          <c:idx val="0"/>
          <c:order val="0"/>
          <c:tx>
            <c:strRef>
              <c:f>Sheet2!$N$23</c:f>
              <c:strCache>
                <c:ptCount val="1"/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Sheet2!$M$24:$M$25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Sheet2!$N$24:$N$25</c:f>
              <c:numCache>
                <c:formatCode>General</c:formatCode>
                <c:ptCount val="2"/>
                <c:pt idx="0">
                  <c:v>45</c:v>
                </c:pt>
                <c:pt idx="1">
                  <c:v>38</c:v>
                </c:pt>
              </c:numCache>
            </c:numRef>
          </c:val>
        </c:ser>
        <c:dLbls>
          <c:showVal val="1"/>
        </c:dLbls>
        <c:axId val="74209152"/>
        <c:axId val="74215424"/>
      </c:barChart>
      <c:catAx>
        <c:axId val="74209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0"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Who can at least do subtraction</a:t>
                </a:r>
              </a:p>
            </c:rich>
          </c:tx>
          <c:layout>
            <c:manualLayout>
              <c:xMode val="edge"/>
              <c:yMode val="edge"/>
              <c:x val="0.14964528331017482"/>
              <c:y val="0.87319732760677782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endParaRPr lang="en-US"/>
          </a:p>
        </c:txPr>
        <c:crossAx val="74215424"/>
        <c:crosses val="autoZero"/>
        <c:auto val="1"/>
        <c:lblAlgn val="ctr"/>
        <c:lblOffset val="100"/>
      </c:catAx>
      <c:valAx>
        <c:axId val="7421542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% Children</a:t>
                </a:r>
              </a:p>
            </c:rich>
          </c:tx>
          <c:layout>
            <c:manualLayout>
              <c:xMode val="edge"/>
              <c:yMode val="edge"/>
              <c:x val="0"/>
              <c:y val="0.380510994770914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209152"/>
        <c:crosses val="autoZero"/>
        <c:crossBetween val="between"/>
        <c:majorUnit val="20"/>
      </c:valAx>
    </c:plotArea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r>
              <a:rPr lang="en-US" sz="1050" dirty="0" smtClean="0"/>
              <a:t>Urdu/Sindhi/Pashto</a:t>
            </a:r>
            <a:endParaRPr lang="en-US" sz="105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2095605331315768"/>
          <c:y val="0.24787500272186294"/>
          <c:w val="0.73134780355334816"/>
          <c:h val="0.52099878371610508"/>
        </c:manualLayout>
      </c:layout>
      <c:barChart>
        <c:barDir val="col"/>
        <c:grouping val="clustered"/>
        <c:ser>
          <c:idx val="0"/>
          <c:order val="0"/>
          <c:tx>
            <c:strRef>
              <c:f>Sheet2!$H$14</c:f>
              <c:strCache>
                <c:ptCount val="1"/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Sheet2!$G$15:$G$16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Sheet2!$H$15:$H$16</c:f>
              <c:numCache>
                <c:formatCode>General</c:formatCode>
                <c:ptCount val="2"/>
                <c:pt idx="0">
                  <c:v>46</c:v>
                </c:pt>
                <c:pt idx="1">
                  <c:v>40</c:v>
                </c:pt>
              </c:numCache>
            </c:numRef>
          </c:val>
        </c:ser>
        <c:dLbls>
          <c:showVal val="1"/>
        </c:dLbls>
        <c:axId val="74658560"/>
        <c:axId val="74660480"/>
      </c:barChart>
      <c:catAx>
        <c:axId val="7465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0">
                    <a:latin typeface="Arial"/>
                    <a:ea typeface="Arial"/>
                    <a:cs typeface="Arial"/>
                  </a:defRPr>
                </a:pPr>
                <a:r>
                  <a:rPr lang="en-US" sz="1050" dirty="0"/>
                  <a:t>Who can read at least sentences</a:t>
                </a:r>
              </a:p>
            </c:rich>
          </c:tx>
          <c:layout>
            <c:manualLayout>
              <c:xMode val="edge"/>
              <c:yMode val="edge"/>
              <c:x val="0.16871362531910886"/>
              <c:y val="0.87817386463055891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endParaRPr lang="en-US"/>
          </a:p>
        </c:txPr>
        <c:crossAx val="74660480"/>
        <c:crosses val="autoZero"/>
        <c:auto val="1"/>
        <c:lblAlgn val="ctr"/>
        <c:lblOffset val="100"/>
      </c:catAx>
      <c:valAx>
        <c:axId val="7466048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658560"/>
        <c:crosses val="autoZero"/>
        <c:crossBetween val="between"/>
        <c:majorUnit val="20"/>
      </c:valAx>
    </c:plotArea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 dirty="0" smtClean="0"/>
              <a:t>Urdu/Sindhi/Pashto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Sheet2!$H$2</c:f>
              <c:strCache>
                <c:ptCount val="1"/>
                <c:pt idx="0">
                  <c:v>Government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Sheet2!$G$3:$G$5</c:f>
              <c:strCache>
                <c:ptCount val="3"/>
                <c:pt idx="0">
                  <c:v>Class 1: Can read at least letters</c:v>
                </c:pt>
                <c:pt idx="1">
                  <c:v>Class 3: Can read at least sentences</c:v>
                </c:pt>
                <c:pt idx="2">
                  <c:v>Class 5: Can read at least story</c:v>
                </c:pt>
              </c:strCache>
            </c:strRef>
          </c:cat>
          <c:val>
            <c:numRef>
              <c:f>Sheet2!$H$3:$H$5</c:f>
              <c:numCache>
                <c:formatCode>General</c:formatCode>
                <c:ptCount val="3"/>
                <c:pt idx="0">
                  <c:v>65</c:v>
                </c:pt>
                <c:pt idx="1">
                  <c:v>36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Sheet2!$I$2</c:f>
              <c:strCache>
                <c:ptCount val="1"/>
                <c:pt idx="0">
                  <c:v>Private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Sheet2!$G$3:$G$5</c:f>
              <c:strCache>
                <c:ptCount val="3"/>
                <c:pt idx="0">
                  <c:v>Class 1: Can read at least letters</c:v>
                </c:pt>
                <c:pt idx="1">
                  <c:v>Class 3: Can read at least sentences</c:v>
                </c:pt>
                <c:pt idx="2">
                  <c:v>Class 5: Can read at least story</c:v>
                </c:pt>
              </c:strCache>
            </c:strRef>
          </c:cat>
          <c:val>
            <c:numRef>
              <c:f>Sheet2!$I$3:$I$5</c:f>
              <c:numCache>
                <c:formatCode>General</c:formatCode>
                <c:ptCount val="3"/>
                <c:pt idx="0">
                  <c:v>81</c:v>
                </c:pt>
                <c:pt idx="1">
                  <c:v>57</c:v>
                </c:pt>
                <c:pt idx="2">
                  <c:v>61</c:v>
                </c:pt>
              </c:numCache>
            </c:numRef>
          </c:val>
        </c:ser>
        <c:dLbls>
          <c:showVal val="1"/>
        </c:dLbls>
        <c:axId val="74698752"/>
        <c:axId val="74700288"/>
      </c:barChart>
      <c:catAx>
        <c:axId val="74698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700288"/>
        <c:crosses val="autoZero"/>
        <c:auto val="1"/>
        <c:lblAlgn val="ctr"/>
        <c:lblOffset val="100"/>
      </c:catAx>
      <c:valAx>
        <c:axId val="7470028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698752"/>
        <c:crosses val="autoZero"/>
        <c:crossBetween val="between"/>
        <c:majorUnit val="20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 dirty="0" smtClean="0"/>
              <a:t>English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Sheet2!$N$8</c:f>
              <c:strCache>
                <c:ptCount val="1"/>
                <c:pt idx="0">
                  <c:v>Government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Sheet2!$M$9:$M$11</c:f>
              <c:strCache>
                <c:ptCount val="3"/>
                <c:pt idx="0">
                  <c:v>Class 1: Can read at least small letters</c:v>
                </c:pt>
                <c:pt idx="1">
                  <c:v>Class 3: Can read at least words</c:v>
                </c:pt>
                <c:pt idx="2">
                  <c:v>Class 5: Can read at least sentences</c:v>
                </c:pt>
              </c:strCache>
            </c:strRef>
          </c:cat>
          <c:val>
            <c:numRef>
              <c:f>Sheet2!$N$9:$N$11</c:f>
              <c:numCache>
                <c:formatCode>General</c:formatCode>
                <c:ptCount val="3"/>
                <c:pt idx="0">
                  <c:v>28</c:v>
                </c:pt>
                <c:pt idx="1">
                  <c:v>39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Sheet2!$O$8</c:f>
              <c:strCache>
                <c:ptCount val="1"/>
                <c:pt idx="0">
                  <c:v>Private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Sheet2!$M$9:$M$11</c:f>
              <c:strCache>
                <c:ptCount val="3"/>
                <c:pt idx="0">
                  <c:v>Class 1: Can read at least small letters</c:v>
                </c:pt>
                <c:pt idx="1">
                  <c:v>Class 3: Can read at least words</c:v>
                </c:pt>
                <c:pt idx="2">
                  <c:v>Class 5: Can read at least sentences</c:v>
                </c:pt>
              </c:strCache>
            </c:strRef>
          </c:cat>
          <c:val>
            <c:numRef>
              <c:f>Sheet2!$O$9:$O$11</c:f>
              <c:numCache>
                <c:formatCode>General</c:formatCode>
                <c:ptCount val="3"/>
                <c:pt idx="0">
                  <c:v>56</c:v>
                </c:pt>
                <c:pt idx="1">
                  <c:v>70</c:v>
                </c:pt>
                <c:pt idx="2">
                  <c:v>63</c:v>
                </c:pt>
              </c:numCache>
            </c:numRef>
          </c:val>
        </c:ser>
        <c:dLbls>
          <c:showVal val="1"/>
        </c:dLbls>
        <c:axId val="74784768"/>
        <c:axId val="74786304"/>
      </c:barChart>
      <c:catAx>
        <c:axId val="747847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786304"/>
        <c:crosses val="autoZero"/>
        <c:auto val="1"/>
        <c:lblAlgn val="ctr"/>
        <c:lblOffset val="100"/>
      </c:catAx>
      <c:valAx>
        <c:axId val="7478630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784768"/>
        <c:crosses val="autoZero"/>
        <c:crossBetween val="between"/>
        <c:majorUnit val="20"/>
      </c:valAx>
    </c:plotArea>
    <c:legend>
      <c:legendPos val="t"/>
      <c:layout/>
    </c:legend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 dirty="0" smtClean="0"/>
              <a:t>Arithmetic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Sheet2!$N$27</c:f>
              <c:strCache>
                <c:ptCount val="1"/>
                <c:pt idx="0">
                  <c:v>Government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Sheet2!$M$28:$M$30</c:f>
              <c:strCache>
                <c:ptCount val="3"/>
                <c:pt idx="0">
                  <c:v>Class 1: Can recognize at least numbers (10-99)</c:v>
                </c:pt>
                <c:pt idx="1">
                  <c:v>Class 3: Can at least do subtraction</c:v>
                </c:pt>
                <c:pt idx="2">
                  <c:v>Class 5: Can at least do division</c:v>
                </c:pt>
              </c:strCache>
            </c:strRef>
          </c:cat>
          <c:val>
            <c:numRef>
              <c:f>Sheet2!$N$28:$N$30</c:f>
              <c:numCache>
                <c:formatCode>General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Sheet2!$O$27</c:f>
              <c:strCache>
                <c:ptCount val="1"/>
                <c:pt idx="0">
                  <c:v>Private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Sheet2!$M$28:$M$30</c:f>
              <c:strCache>
                <c:ptCount val="3"/>
                <c:pt idx="0">
                  <c:v>Class 1: Can recognize at least numbers (10-99)</c:v>
                </c:pt>
                <c:pt idx="1">
                  <c:v>Class 3: Can at least do subtraction</c:v>
                </c:pt>
                <c:pt idx="2">
                  <c:v>Class 5: Can at least do division</c:v>
                </c:pt>
              </c:strCache>
            </c:strRef>
          </c:cat>
          <c:val>
            <c:numRef>
              <c:f>Sheet2!$O$28:$O$30</c:f>
              <c:numCache>
                <c:formatCode>General</c:formatCode>
                <c:ptCount val="3"/>
                <c:pt idx="0">
                  <c:v>52</c:v>
                </c:pt>
                <c:pt idx="1">
                  <c:v>56</c:v>
                </c:pt>
                <c:pt idx="2">
                  <c:v>54</c:v>
                </c:pt>
              </c:numCache>
            </c:numRef>
          </c:val>
        </c:ser>
        <c:dLbls>
          <c:showVal val="1"/>
        </c:dLbls>
        <c:axId val="74870784"/>
        <c:axId val="74872320"/>
      </c:barChart>
      <c:catAx>
        <c:axId val="74870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872320"/>
        <c:crosses val="autoZero"/>
        <c:auto val="1"/>
        <c:lblAlgn val="ctr"/>
        <c:lblOffset val="100"/>
      </c:catAx>
      <c:valAx>
        <c:axId val="74872320"/>
        <c:scaling>
          <c:orientation val="minMax"/>
          <c:max val="100"/>
          <c:min val="0"/>
        </c:scaling>
        <c:axPos val="l"/>
        <c:majorGridlines>
          <c:spPr>
            <a:ln>
              <a:solidFill>
                <a:srgbClr val="0F4D78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870784"/>
        <c:crosses val="autoZero"/>
        <c:crossBetween val="between"/>
        <c:majorUnit val="20"/>
      </c:valAx>
      <c:spPr>
        <a:solidFill>
          <a:sysClr val="window" lastClr="FFFFFF"/>
        </a:solidFill>
      </c:spPr>
    </c:plotArea>
    <c:legend>
      <c:legendPos val="t"/>
      <c:layout/>
    </c:legend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r>
              <a:rPr lang="en-US" sz="1050"/>
              <a:t>Children attending paid tuition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Sheet2!$A$33</c:f>
              <c:strCache>
                <c:ptCount val="1"/>
                <c:pt idx="0">
                  <c:v>Government schools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Private schools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Val val="1"/>
        </c:dLbls>
        <c:axId val="74933376"/>
        <c:axId val="74934912"/>
      </c:barChart>
      <c:catAx>
        <c:axId val="74933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934912"/>
        <c:crosses val="autoZero"/>
        <c:auto val="1"/>
        <c:lblAlgn val="ctr"/>
        <c:lblOffset val="100"/>
      </c:catAx>
      <c:valAx>
        <c:axId val="7493491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933376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r>
              <a:rPr lang="en-US" sz="1050"/>
              <a:t>Children attending paid tuition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Sheet2!$A$33</c:f>
              <c:strCache>
                <c:ptCount val="1"/>
                <c:pt idx="0">
                  <c:v>Government schools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32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Private schools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51</c:v>
                </c:pt>
                <c:pt idx="1">
                  <c:v>39</c:v>
                </c:pt>
                <c:pt idx="2">
                  <c:v>47</c:v>
                </c:pt>
              </c:numCache>
            </c:numRef>
          </c:val>
        </c:ser>
        <c:dLbls>
          <c:showVal val="1"/>
        </c:dLbls>
        <c:axId val="74966144"/>
        <c:axId val="74967680"/>
      </c:barChart>
      <c:catAx>
        <c:axId val="7496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967680"/>
        <c:crosses val="autoZero"/>
        <c:auto val="1"/>
        <c:lblAlgn val="ctr"/>
        <c:lblOffset val="100"/>
      </c:catAx>
      <c:valAx>
        <c:axId val="7496768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74966144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>
      <a:solidFill>
        <a:srgbClr val="0F4D78"/>
      </a:solidFill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2EE7-A96E-4EEA-B0CA-2102AD8264DF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C52D-F309-4758-A88B-C655455C5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94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8A81-D7AB-44D6-9257-A2F36280022B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E7C6F-65A8-4569-AF9A-CA299A522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2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81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27038"/>
            <a:ext cx="7010400" cy="1020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0104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F070-2840-4CDC-B39E-D3E9956EBB56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resentation.gif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478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990099"/>
                </a:solidFill>
              </a:rPr>
              <a:t>ASER PAKISTAN</a:t>
            </a:r>
            <a:endParaRPr lang="en-US" sz="5400" b="1" dirty="0">
              <a:solidFill>
                <a:srgbClr val="990099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81600" y="4572000"/>
            <a:ext cx="3581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Citizen Led Initiative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National Launch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January 16, 2014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Islamabad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ita\Desktop\logo 2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381000"/>
            <a:ext cx="2667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304800"/>
            <a:ext cx="5410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(6-16 Years)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nfo urba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99309" y="1600200"/>
            <a:ext cx="7301346" cy="472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 of school children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(6-16 Years)</a:t>
            </a:r>
            <a:endParaRPr lang="en-US" dirty="0"/>
          </a:p>
        </p:txBody>
      </p:sp>
      <p:pic>
        <p:nvPicPr>
          <p:cNvPr id="10" name="Content Placeholder 9" descr="oos 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90600" y="1066800"/>
            <a:ext cx="6324600" cy="5462757"/>
          </a:xfrm>
        </p:spPr>
      </p:pic>
      <p:sp>
        <p:nvSpPr>
          <p:cNvPr id="12" name="TextBox 11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248400" y="2286000"/>
            <a:ext cx="26670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girls than boys continue to be out of school.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roportion of out of school girls has decreased since 2012.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274638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61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Gender Comparison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61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 of School Children (6-16 years)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8674" y="2286000"/>
            <a:ext cx="498592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10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676400" y="198438"/>
            <a:ext cx="6781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 Wise Enrollment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2115697"/>
            <a:ext cx="7176135" cy="33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1662555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Enrollment decreases as class level increases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548755"/>
            <a:ext cx="7315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One third children are lost after primary   schooling due to learning &amp; facility gaps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 rot="1829211">
            <a:off x="5222046" y="3467038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402556">
            <a:off x="6797778" y="3611515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819400"/>
            <a:ext cx="4572000" cy="10207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90099"/>
                </a:solidFill>
              </a:rPr>
              <a:t>QUALITY</a:t>
            </a:r>
            <a:endParaRPr lang="en-US" sz="8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900" b="1" dirty="0" smtClean="0"/>
              <a:t>50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read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Story</a:t>
            </a:r>
            <a:r>
              <a:rPr lang="en-US" b="1" dirty="0" smtClean="0"/>
              <a:t> </a:t>
            </a:r>
            <a:r>
              <a:rPr lang="en-US" dirty="0" smtClean="0"/>
              <a:t>in Urdu/Sindhi/Pashto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URDU/SINDHI/PASHTO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urdu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2362200"/>
            <a:ext cx="2819400" cy="2723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5240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09600" y="5257800"/>
            <a:ext cx="7696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levels remain poor: Half of the children from Class 5 cannot read Class 2 level story similar to 2012.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URDU/SINDHI/PASHTO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ading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5973030" cy="515865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01000" y="22860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URDU/SINDHI/PASHTO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8288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514600"/>
          </a:xfrm>
        </p:spPr>
        <p:txBody>
          <a:bodyPr>
            <a:normAutofit/>
          </a:bodyPr>
          <a:lstStyle/>
          <a:p>
            <a:pPr algn="l"/>
            <a:r>
              <a:rPr lang="en-US" sz="8900" b="1" dirty="0" smtClean="0"/>
              <a:t>43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read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Sentences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in English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NGLISH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2590800"/>
            <a:ext cx="2790825" cy="2382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334000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5 children could read sentence in English (Class 2 level) in 2013 compared to 48% in 2012.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00200"/>
            <a:ext cx="4800600" cy="37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33400" y="5410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6" name="Rectangle 5"/>
          <p:cNvSpPr/>
          <p:nvPr/>
        </p:nvSpPr>
        <p:spPr>
          <a:xfrm>
            <a:off x="1981200" y="1143000"/>
            <a:ext cx="3270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ASER PARTNERS</a:t>
            </a:r>
            <a:endParaRPr lang="en-US" sz="3600" dirty="0"/>
          </a:p>
        </p:txBody>
      </p:sp>
      <p:pic>
        <p:nvPicPr>
          <p:cNvPr id="1026" name="Picture 2" descr="E:\Aser\ASER 2013\Partner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2819400"/>
            <a:ext cx="7387647" cy="29966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19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6880" y="1838236"/>
            <a:ext cx="584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10,000 Volunteers – Citizens – Youth ! 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glish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5791200" cy="5002042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01000" y="22098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766475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590800"/>
            <a:ext cx="4419600" cy="2514600"/>
          </a:xfrm>
        </p:spPr>
        <p:txBody>
          <a:bodyPr>
            <a:normAutofit/>
          </a:bodyPr>
          <a:lstStyle/>
          <a:p>
            <a:pPr algn="l"/>
            <a:r>
              <a:rPr lang="en-US" sz="8900" b="1" dirty="0" smtClean="0"/>
              <a:t>43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do 2-digit </a:t>
            </a:r>
            <a:r>
              <a:rPr lang="en-US" b="1" dirty="0" smtClean="0">
                <a:solidFill>
                  <a:srgbClr val="038768"/>
                </a:solidFill>
              </a:rPr>
              <a:t>division</a:t>
            </a:r>
            <a:endParaRPr lang="en-US" dirty="0">
              <a:solidFill>
                <a:srgbClr val="03876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rgbClr val="038768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math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2819400"/>
            <a:ext cx="3521929" cy="230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334000"/>
            <a:ext cx="8153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 of Class 5 children could do division (Class 3 level) in 2013  compared to 44% in 2012.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447800"/>
            <a:ext cx="4648200" cy="364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rgbClr val="038768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98765" y="5410205"/>
            <a:ext cx="18288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th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18538"/>
            <a:ext cx="5715000" cy="493622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1000" y="22098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(Class 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rgbClr val="038768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80804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3461900" y="2505063"/>
          <a:ext cx="2681295" cy="25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211170" y="2505075"/>
          <a:ext cx="2590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23460" y="2514600"/>
          <a:ext cx="268129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81000" y="5410200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continue to lag behind boys in language and arithmetic competencies. 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BY GENDER (5-16 YEARS)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TYPE OF SCHOOL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882140"/>
          <a:ext cx="4286280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24400" y="1882140"/>
          <a:ext cx="40386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724400" y="41148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4114800"/>
            <a:ext cx="428466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46%</a:t>
            </a:r>
            <a:r>
              <a:rPr lang="en-US" sz="1400" dirty="0" smtClean="0"/>
              <a:t> of children </a:t>
            </a:r>
            <a:r>
              <a:rPr lang="en-US" sz="1400" dirty="0"/>
              <a:t>in </a:t>
            </a:r>
            <a:r>
              <a:rPr lang="en-US" sz="1400" dirty="0" smtClean="0"/>
              <a:t>government schools (Class 5) while </a:t>
            </a:r>
            <a:r>
              <a:rPr lang="en-US" sz="1400" b="1" dirty="0" smtClean="0">
                <a:solidFill>
                  <a:schemeClr val="accent2"/>
                </a:solidFill>
              </a:rPr>
              <a:t>61%</a:t>
            </a:r>
            <a:r>
              <a:rPr lang="en-US" sz="1400" dirty="0" smtClean="0"/>
              <a:t>  of children can </a:t>
            </a:r>
            <a:r>
              <a:rPr lang="en-US" sz="1400" dirty="0"/>
              <a:t>read </a:t>
            </a:r>
            <a:r>
              <a:rPr lang="en-US" sz="1400" dirty="0" smtClean="0"/>
              <a:t>a story in Urdu/Sindhi/Pashto.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38% </a:t>
            </a:r>
            <a:r>
              <a:rPr lang="en-US" sz="1400" dirty="0" smtClean="0"/>
              <a:t>of children in government schools while </a:t>
            </a:r>
            <a:r>
              <a:rPr lang="en-US" sz="1400" b="1" dirty="0" smtClean="0">
                <a:solidFill>
                  <a:schemeClr val="accent2"/>
                </a:solidFill>
              </a:rPr>
              <a:t>63%</a:t>
            </a:r>
            <a:r>
              <a:rPr lang="en-US" sz="1400" dirty="0" smtClean="0"/>
              <a:t> of children in private schools (Class 5) can read sentences in English.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40%</a:t>
            </a:r>
            <a:r>
              <a:rPr lang="en-US" sz="1400" dirty="0" smtClean="0"/>
              <a:t> of children in government schools while </a:t>
            </a:r>
            <a:r>
              <a:rPr lang="en-US" sz="1400" b="1" dirty="0" smtClean="0">
                <a:solidFill>
                  <a:schemeClr val="accent2"/>
                </a:solidFill>
              </a:rPr>
              <a:t>54%</a:t>
            </a:r>
            <a:r>
              <a:rPr lang="en-US" sz="1400" dirty="0" smtClean="0"/>
              <a:t> of children in private schools (Class 5) can do division. 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838200"/>
            <a:ext cx="3733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Learning levels of children enrolled in private schools are better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33400" y="2438400"/>
            <a:ext cx="3963988" cy="457200"/>
          </a:xfrm>
          <a:prstGeom prst="rect">
            <a:avLst/>
          </a:prstGeom>
          <a:solidFill>
            <a:srgbClr val="990099"/>
          </a:solidFill>
        </p:spPr>
        <p:txBody>
          <a:bodyPr/>
          <a:lstStyle/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 smtClean="0">
                <a:solidFill>
                  <a:schemeClr val="bg1"/>
                </a:solidFill>
              </a:rPr>
              <a:t>Rural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24400" y="2438400"/>
            <a:ext cx="3962400" cy="457200"/>
          </a:xfrm>
          <a:prstGeom prst="rect">
            <a:avLst/>
          </a:prstGeom>
          <a:solidFill>
            <a:srgbClr val="990099"/>
          </a:solidFill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562600"/>
            <a:ext cx="8534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in urban centers are more inclined to take paid tuition</a:t>
            </a:r>
          </a:p>
          <a:p>
            <a:pPr algn="ctr">
              <a:defRPr/>
            </a:pP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2895600"/>
          <a:ext cx="392909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724400" y="2895600"/>
          <a:ext cx="3929090" cy="257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1524000"/>
            <a:ext cx="28956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PAID TUITION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48000" y="762000"/>
            <a:ext cx="5943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ADDITIONAL LEARNING SUPPORT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u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5945786" cy="5135563"/>
          </a:xfrm>
        </p:spPr>
      </p:pic>
      <p:sp>
        <p:nvSpPr>
          <p:cNvPr id="5" name="TextBox 4"/>
          <p:cNvSpPr txBox="1"/>
          <p:nvPr/>
        </p:nvSpPr>
        <p:spPr>
          <a:xfrm>
            <a:off x="6629400" y="1295400"/>
            <a:ext cx="25146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PAID </a:t>
            </a:r>
            <a:r>
              <a:rPr lang="en-US" sz="2400" b="1" dirty="0" smtClean="0">
                <a:solidFill>
                  <a:schemeClr val="bg1"/>
                </a:solidFill>
              </a:rPr>
              <a:t>TUITION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48000" y="609600"/>
            <a:ext cx="5943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ADDITIONAL LEARNING SUPPORT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410200"/>
            <a:ext cx="7391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30%  out of school children are at more than ‘beginner’ level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077" y="2478032"/>
            <a:ext cx="2869220" cy="29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6677" y="2478032"/>
            <a:ext cx="3140689" cy="29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677" y="2479980"/>
            <a:ext cx="27913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OUT OF SCHOOL CHILDREN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648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199" y="5257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Learning levels of children living in urban centers are better  compared to rural counter parts;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numeracy much better than rural (59% vs. 43%)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81200"/>
            <a:ext cx="28910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981200"/>
            <a:ext cx="2820537" cy="29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981200"/>
            <a:ext cx="2750024" cy="28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05600" y="1295400"/>
            <a:ext cx="2438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ASER PAKISTAN 2010-2015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858000" cy="4525963"/>
          </a:xfrm>
        </p:spPr>
        <p:txBody>
          <a:bodyPr>
            <a:normAutofit/>
          </a:bodyPr>
          <a:lstStyle/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Citizen led large scale national household survey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(3-16 years).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Quality of education in rural and some urban areas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(5-16 years).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Seeks to provide evidence on learning and access.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Influence National &amp; Provincial policy and actions for Right To Education (RTE) Article 25-A.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Provides information for tracking MDG/EFA trends and targets up to 2015.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Influencing goal setting for Post-2015 agenda.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010400" cy="1020762"/>
          </a:xfrm>
        </p:spPr>
        <p:txBody>
          <a:bodyPr>
            <a:normAutofit/>
          </a:bodyPr>
          <a:lstStyle/>
          <a:p>
            <a:r>
              <a:rPr lang="en-US" b="1" dirty="0" smtClean="0"/>
              <a:t>Rural-Urban Comparisons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3362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*Learning levels are taken for children enrolled in Class 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2533454"/>
              </p:ext>
            </p:extLst>
          </p:nvPr>
        </p:nvGraphicFramePr>
        <p:xfrm>
          <a:off x="1295400" y="1170710"/>
          <a:ext cx="7467600" cy="5131375"/>
        </p:xfrm>
        <a:graphic>
          <a:graphicData uri="http://schemas.openxmlformats.org/drawingml/2006/table">
            <a:tbl>
              <a:tblPr/>
              <a:tblGrid>
                <a:gridCol w="4480560"/>
                <a:gridCol w="1336307"/>
                <a:gridCol w="1650733"/>
              </a:tblGrid>
              <a:tr h="47560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Rural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Enrollment (3-5)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Enrollment  (6-16)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 Schools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Private Schools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Learning (Urdu /Sindhi/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Pashto)*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Learning (English)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Learning (Arithmetic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)*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Tuition: Govt. School Children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5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Tuition: Private School Children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31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Mothers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Education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(At least primary)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66700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90099"/>
                </a:solidFill>
              </a:rPr>
              <a:t>School Attendance &amp; Facilities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0" y="5638800"/>
            <a:ext cx="7086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Overall teacher attendance is better in private schools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Teacher attendance trends have remained the same as in 2012.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TEACHER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67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ATTENDENCE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teache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2286000"/>
            <a:ext cx="8153400" cy="2902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0" y="5638800"/>
            <a:ext cx="5943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Overall children attendance is better in private schools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CHILDREN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67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ATTENDENCE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hildren attendanc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2209800"/>
            <a:ext cx="7543800" cy="3166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MULTI-GRADE TEACHING</a:t>
            </a:r>
            <a:endParaRPr lang="en-US" sz="3200" b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225" y="1828800"/>
            <a:ext cx="4040188" cy="457200"/>
          </a:xfrm>
          <a:prstGeom prst="rect">
            <a:avLst/>
          </a:prstGeom>
          <a:solidFill>
            <a:srgbClr val="990099"/>
          </a:solidFill>
        </p:spPr>
        <p:txBody>
          <a:bodyPr/>
          <a:lstStyle/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 smtClean="0">
                <a:solidFill>
                  <a:schemeClr val="bg1"/>
                </a:solidFill>
              </a:rPr>
              <a:t>Rural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21225" y="1828800"/>
            <a:ext cx="4041775" cy="457200"/>
          </a:xfrm>
          <a:prstGeom prst="rect">
            <a:avLst/>
          </a:prstGeom>
          <a:solidFill>
            <a:srgbClr val="990099"/>
          </a:solidFill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5638800"/>
            <a:ext cx="6934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Multi-grade teaching is higher in rural areas of Pakistan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025" y="22860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2860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7000" y="2757055"/>
            <a:ext cx="3505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757055"/>
            <a:ext cx="2514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2757055"/>
            <a:ext cx="2209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OUNDAR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2250" y="3038475"/>
            <a:ext cx="3291840" cy="1886041"/>
          </a:xfrm>
          <a:prstGeom prst="rect">
            <a:avLst/>
          </a:prstGeom>
        </p:spPr>
      </p:pic>
      <p:pic>
        <p:nvPicPr>
          <p:cNvPr id="11" name="Picture 10" descr="TOILET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4600" y="3048000"/>
            <a:ext cx="2286000" cy="1951892"/>
          </a:xfrm>
          <a:prstGeom prst="rect">
            <a:avLst/>
          </a:prstGeom>
        </p:spPr>
      </p:pic>
      <p:pic>
        <p:nvPicPr>
          <p:cNvPr id="12" name="Picture 11" descr="WAT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2895600"/>
            <a:ext cx="1691387" cy="1998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1295400"/>
            <a:ext cx="47244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GOVERNMENT PRIMARY SCHOOL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124200" y="5334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BASIC FACILITIES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10200"/>
            <a:ext cx="8001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facilities in schools are still missing: only 64% government primary schools have drinkable water facility, 57% have complete boundary walls and 47% have usable toilets. 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7950" y="2524125"/>
            <a:ext cx="3505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9350" y="2524125"/>
            <a:ext cx="2514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950" y="2524125"/>
            <a:ext cx="2209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24200" y="3810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BASIC FACILITIES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410200"/>
            <a:ext cx="8001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facilities in schools are missing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well: 76% government primary schools have drinkable water facility, 72% have complete boundary walls and 69% have usable toilets. 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1219200"/>
            <a:ext cx="5029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GOVERNMENT PRIMARY </a:t>
            </a:r>
            <a:r>
              <a:rPr lang="en-US" sz="2400" b="1" dirty="0" smtClean="0">
                <a:solidFill>
                  <a:schemeClr val="bg1"/>
                </a:solidFill>
              </a:rPr>
              <a:t>SCHOOL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urban boundary wal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3368" y="2743200"/>
            <a:ext cx="3198808" cy="1828800"/>
          </a:xfrm>
          <a:prstGeom prst="rect">
            <a:avLst/>
          </a:prstGeom>
        </p:spPr>
      </p:pic>
      <p:pic>
        <p:nvPicPr>
          <p:cNvPr id="15" name="Picture 14" descr="urban toilet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00800" y="2743200"/>
            <a:ext cx="2226791" cy="1905000"/>
          </a:xfrm>
          <a:prstGeom prst="rect">
            <a:avLst/>
          </a:prstGeom>
        </p:spPr>
      </p:pic>
      <p:pic>
        <p:nvPicPr>
          <p:cNvPr id="16" name="Picture 15" descr="urban wat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2819400"/>
            <a:ext cx="1600200" cy="18911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67600" y="1669475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2057400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90099"/>
                </a:solidFill>
              </a:rPr>
              <a:t>Dissemination with a Difference!</a:t>
            </a:r>
          </a:p>
          <a:p>
            <a:r>
              <a:rPr lang="en-US" sz="3600" b="1" dirty="0" smtClean="0">
                <a:solidFill>
                  <a:srgbClr val="990099"/>
                </a:solidFill>
              </a:rPr>
              <a:t>Mobilizing a Citizens’ Movement for Quality Education in Pakistan </a:t>
            </a:r>
            <a:endParaRPr lang="en-US" sz="36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914400" y="1524000"/>
            <a:ext cx="7848600" cy="515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ASER </a:t>
            </a:r>
            <a:r>
              <a:rPr lang="en-US" sz="1900" noProof="0" dirty="0" err="1" smtClean="0">
                <a:latin typeface="Calibri" pitchFamily="34" charset="0"/>
              </a:rPr>
              <a:t>Baithaks</a:t>
            </a:r>
            <a:r>
              <a:rPr lang="en-US" sz="1900" noProof="0" dirty="0" smtClean="0">
                <a:latin typeface="Calibri" pitchFamily="34" charset="0"/>
              </a:rPr>
              <a:t>/</a:t>
            </a:r>
            <a:r>
              <a:rPr lang="en-US" sz="1900" noProof="0" dirty="0" err="1" smtClean="0">
                <a:latin typeface="Calibri" pitchFamily="34" charset="0"/>
              </a:rPr>
              <a:t>Jirgas</a:t>
            </a:r>
            <a:r>
              <a:rPr lang="en-US" sz="1900" noProof="0" dirty="0" smtClean="0">
                <a:latin typeface="Calibri" pitchFamily="34" charset="0"/>
              </a:rPr>
              <a:t>/</a:t>
            </a:r>
            <a:r>
              <a:rPr lang="en-US" sz="1900" noProof="0" dirty="0" err="1" smtClean="0">
                <a:latin typeface="Calibri" pitchFamily="34" charset="0"/>
              </a:rPr>
              <a:t>Katcheries</a:t>
            </a:r>
            <a:r>
              <a:rPr lang="en-US" sz="1900" noProof="0" dirty="0" smtClean="0">
                <a:latin typeface="Calibri" pitchFamily="34" charset="0"/>
              </a:rPr>
              <a:t> (village/area gatherings) stakeholders: parents, communities, children, teachers . teachers, parents, children, government field officials to demand  ACTION FOR IMPROVEMENT!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Teacher Unions &amp; Associations </a:t>
            </a:r>
            <a:r>
              <a:rPr lang="en-US" sz="1900" noProof="0" dirty="0" err="1" smtClean="0">
                <a:latin typeface="Calibri" pitchFamily="34" charset="0"/>
              </a:rPr>
              <a:t>Baithaks</a:t>
            </a:r>
            <a:endParaRPr lang="en-US" sz="1900" noProof="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District/Provincial/Federal </a:t>
            </a:r>
            <a:r>
              <a:rPr lang="en-US" sz="1900" dirty="0" smtClean="0">
                <a:latin typeface="Calibri" pitchFamily="34" charset="0"/>
              </a:rPr>
              <a:t>Education &amp; Literacy Departments </a:t>
            </a:r>
            <a:endParaRPr lang="en-US" sz="1900" dirty="0" smtClean="0">
              <a:latin typeface="Calibri" pitchFamily="34" charset="0"/>
            </a:endParaRPr>
          </a:p>
          <a:p>
            <a:pPr marL="1257300" lvl="2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900" noProof="0" dirty="0" smtClean="0">
                <a:latin typeface="Calibri" pitchFamily="34" charset="0"/>
              </a:rPr>
              <a:t>(Local, District, Provincial, National &amp; International)</a:t>
            </a:r>
            <a:endParaRPr lang="en-US" sz="1900" noProof="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>
                <a:latin typeface="Calibri" pitchFamily="34" charset="0"/>
              </a:rPr>
              <a:t>Youth Groups  </a:t>
            </a:r>
            <a:r>
              <a:rPr lang="en-US" sz="1900" dirty="0" smtClean="0">
                <a:latin typeface="Calibri" pitchFamily="34" charset="0"/>
              </a:rPr>
              <a:t>- mobilizing Ambassadors for Learning </a:t>
            </a:r>
            <a:endParaRPr lang="en-US" sz="1900" dirty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Parliamentarians </a:t>
            </a:r>
            <a:r>
              <a:rPr lang="en-US" sz="1900" dirty="0">
                <a:latin typeface="Calibri" pitchFamily="34" charset="0"/>
              </a:rPr>
              <a:t>– politicians knocking on the doors in their </a:t>
            </a:r>
            <a:r>
              <a:rPr lang="en-US" sz="1900" dirty="0" smtClean="0">
                <a:latin typeface="Calibri" pitchFamily="34" charset="0"/>
              </a:rPr>
              <a:t>constituencies </a:t>
            </a:r>
            <a:endParaRPr lang="en-US" sz="1900" dirty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Judiciary &amp; Judicial Academies- evidence backed </a:t>
            </a:r>
            <a:r>
              <a:rPr lang="en-US" sz="1900" dirty="0" smtClean="0">
                <a:latin typeface="Calibri" pitchFamily="34" charset="0"/>
              </a:rPr>
              <a:t>judgments </a:t>
            </a:r>
            <a:r>
              <a:rPr lang="en-US" sz="1900" dirty="0" smtClean="0">
                <a:latin typeface="Calibri" pitchFamily="34" charset="0"/>
              </a:rPr>
              <a:t>on 25 A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Academia/University /Research Groups - Pakistan &amp; Abroad  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Civil Society Organizations – nationwide- globally   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Social Media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Media – Media – Media !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81200" y="45720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ASER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Dissemination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Segmented Groups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Accountability &amp;  Action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6" name="Rectangle 5"/>
          <p:cNvSpPr/>
          <p:nvPr/>
        </p:nvSpPr>
        <p:spPr>
          <a:xfrm>
            <a:off x="1981200" y="1143000"/>
            <a:ext cx="544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Supporters of ASER Pakistan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438400"/>
            <a:ext cx="2452426" cy="837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343400"/>
            <a:ext cx="2884345" cy="129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209800"/>
            <a:ext cx="3013745" cy="1173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038600"/>
            <a:ext cx="1200958" cy="17527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ASER ASSESSMENT TOOLS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14478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ASER Assessment tools :</a:t>
            </a:r>
          </a:p>
          <a:p>
            <a:r>
              <a:rPr lang="en-US" sz="2400" b="1" dirty="0" smtClean="0"/>
              <a:t>1. LEARNING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Reading (Urdu/Sindhi/Pashto)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Arithmetic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English  </a:t>
            </a:r>
          </a:p>
          <a:p>
            <a:endParaRPr lang="en-US" sz="28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64927">
            <a:off x="6244107" y="4811809"/>
            <a:ext cx="1877114" cy="13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6113">
            <a:off x="6524191" y="1459273"/>
            <a:ext cx="2218351" cy="17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4812">
            <a:off x="6379707" y="2964194"/>
            <a:ext cx="1734172" cy="135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51027">
            <a:off x="6913855" y="3880742"/>
            <a:ext cx="1746523" cy="13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3581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Assessments are based on Class II level curriculum for English &amp; Urdu/Sindhi/Pashto and Class III level for Arithmetic.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5181600"/>
            <a:ext cx="556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400" b="1" dirty="0" smtClean="0"/>
              <a:t>HOUSEHOLD SURVEY 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/>
              <a:t>SCHOOL – GOVERNMENT  &amp; PRIVATE  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334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Edwardian Script ITC" pitchFamily="66" charset="0"/>
              </a:rPr>
              <a:t>Thank You </a:t>
            </a:r>
            <a:endParaRPr lang="en-US" sz="6000" b="1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5" name="Rectangle 4"/>
          <p:cNvSpPr/>
          <p:nvPr/>
        </p:nvSpPr>
        <p:spPr>
          <a:xfrm>
            <a:off x="3200400" y="381000"/>
            <a:ext cx="372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Scale of the Survey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1200" y="1600200"/>
            <a:ext cx="1787541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96633"/>
                </a:solidFill>
              </a:rPr>
              <a:t>138</a:t>
            </a:r>
          </a:p>
          <a:p>
            <a:pPr algn="ctr"/>
            <a:r>
              <a:rPr lang="en-US" sz="2000" dirty="0" smtClean="0"/>
              <a:t>Districts (Rural)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7912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263,990 Children | 6,132 Schools | 4,382 Villages | 87,044 Households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489080" y="3276600"/>
            <a:ext cx="2022028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96633"/>
                </a:solidFill>
              </a:rPr>
              <a:t>13</a:t>
            </a:r>
          </a:p>
          <a:p>
            <a:pPr algn="ctr"/>
            <a:r>
              <a:rPr lang="en-US" sz="2000" dirty="0" smtClean="0"/>
              <a:t>Districts (</a:t>
            </a:r>
            <a:r>
              <a:rPr lang="en-US" sz="2000" dirty="0" smtClean="0"/>
              <a:t>Urban*)</a:t>
            </a:r>
            <a:endParaRPr lang="en-US" sz="2000" dirty="0" smtClean="0"/>
          </a:p>
        </p:txBody>
      </p:sp>
      <p:pic>
        <p:nvPicPr>
          <p:cNvPr id="8" name="Picture 7" descr="Infographics National Rura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2200" y="1295400"/>
            <a:ext cx="4791075" cy="4124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560" y="6172200"/>
            <a:ext cx="8071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*Urban: Karachi (East, West, Central, South and </a:t>
            </a:r>
            <a:r>
              <a:rPr lang="en-US" sz="1050" dirty="0" err="1" smtClean="0"/>
              <a:t>Malir</a:t>
            </a:r>
            <a:r>
              <a:rPr lang="en-US" sz="1050" dirty="0" smtClean="0"/>
              <a:t>),  Hyderabad, </a:t>
            </a:r>
            <a:r>
              <a:rPr lang="en-US" sz="1050" dirty="0" err="1" smtClean="0"/>
              <a:t>Sukkur</a:t>
            </a:r>
            <a:r>
              <a:rPr lang="en-US" sz="1050" dirty="0" smtClean="0"/>
              <a:t>, Quetta, </a:t>
            </a:r>
            <a:r>
              <a:rPr lang="en-US" sz="1050" dirty="0" err="1" smtClean="0"/>
              <a:t>Rahim</a:t>
            </a:r>
            <a:r>
              <a:rPr lang="en-US" sz="1050" dirty="0" smtClean="0"/>
              <a:t> </a:t>
            </a:r>
            <a:r>
              <a:rPr lang="en-US" sz="1050" dirty="0" err="1" smtClean="0"/>
              <a:t>Yar</a:t>
            </a:r>
            <a:r>
              <a:rPr lang="en-US" sz="1050" dirty="0" smtClean="0"/>
              <a:t> Khan, Multan, Faisalabad, Lahore, and Peshawar. 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96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124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36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905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572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209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54770" y="2445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667000"/>
            <a:ext cx="4876800" cy="10207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90099"/>
                </a:solidFill>
              </a:rPr>
              <a:t>FINDINGS </a:t>
            </a:r>
            <a:endParaRPr lang="en-US" sz="8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4102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Enrollment </a:t>
            </a:r>
            <a:r>
              <a:rPr lang="en-US" dirty="0" smtClean="0"/>
              <a:t>(Pre-School 3-5 Years)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371600"/>
            <a:ext cx="914400" cy="4800600"/>
          </a:xfrm>
          <a:prstGeom prst="rect">
            <a:avLst/>
          </a:prstGeom>
          <a:solidFill>
            <a:srgbClr val="F3E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nfo rural 3-5.jpg"/>
          <p:cNvPicPr>
            <a:picLocks noChangeAspect="1"/>
          </p:cNvPicPr>
          <p:nvPr/>
        </p:nvPicPr>
        <p:blipFill>
          <a:blip r:embed="rId4" cstate="print"/>
          <a:srcRect l="17153" t="27381" r="3467" b="7143"/>
          <a:stretch>
            <a:fillRect/>
          </a:stretch>
        </p:blipFill>
        <p:spPr>
          <a:xfrm>
            <a:off x="1524000" y="1676400"/>
            <a:ext cx="7232073" cy="4572000"/>
          </a:xfrm>
          <a:prstGeom prst="rect">
            <a:avLst/>
          </a:prstGeom>
          <a:ln>
            <a:noFill/>
          </a:ln>
        </p:spPr>
      </p:pic>
      <p:sp>
        <p:nvSpPr>
          <p:cNvPr id="7" name="Up Arrow 6"/>
          <p:cNvSpPr/>
          <p:nvPr/>
        </p:nvSpPr>
        <p:spPr>
          <a:xfrm>
            <a:off x="1371600" y="2743200"/>
            <a:ext cx="2286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763000" y="4648200"/>
            <a:ext cx="152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1545" y="377536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631385" y="438496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3810000"/>
            <a:ext cx="1261872" cy="369332"/>
          </a:xfrm>
          <a:prstGeom prst="rect">
            <a:avLst/>
          </a:prstGeom>
          <a:solidFill>
            <a:srgbClr val="F3E4B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16090" y="5749635"/>
            <a:ext cx="1261872" cy="369332"/>
          </a:xfrm>
          <a:prstGeom prst="rect">
            <a:avLst/>
          </a:prstGeom>
          <a:solidFill>
            <a:srgbClr val="F3E4B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4102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Enrollment </a:t>
            </a:r>
            <a:r>
              <a:rPr lang="en-US" dirty="0" smtClean="0"/>
              <a:t>(Pre-School 3-5 Years)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nfo urban 3-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00" y="1676400"/>
            <a:ext cx="7196668" cy="457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6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2535"/>
            <a:ext cx="9144000" cy="683546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304800"/>
            <a:ext cx="5410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(6-16 Years)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rgbClr val="62412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info rura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4000" y="1676400"/>
            <a:ext cx="7159978" cy="44958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610600" y="47244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295400" y="2743200"/>
            <a:ext cx="3048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374546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2%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499770" y="4398820"/>
            <a:ext cx="64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2% 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1024</Words>
  <Application>Microsoft Office PowerPoint</Application>
  <PresentationFormat>On-screen Show (4:3)</PresentationFormat>
  <Paragraphs>222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ASER PAKISTAN</vt:lpstr>
      <vt:lpstr>Slide 2</vt:lpstr>
      <vt:lpstr>ASER PAKISTAN 2010-2015</vt:lpstr>
      <vt:lpstr>ASER ASSESSMENT TOOLS</vt:lpstr>
      <vt:lpstr>Slide 5</vt:lpstr>
      <vt:lpstr>FINDINGS </vt:lpstr>
      <vt:lpstr>Enrollment (Pre-School 3-5 Years) </vt:lpstr>
      <vt:lpstr>Enrollment (Pre-School 3-5 Years) </vt:lpstr>
      <vt:lpstr>Slide 9</vt:lpstr>
      <vt:lpstr>Slide 10</vt:lpstr>
      <vt:lpstr>Out of school children  (6-16 Years)</vt:lpstr>
      <vt:lpstr>Slide 12</vt:lpstr>
      <vt:lpstr>Slide 13</vt:lpstr>
      <vt:lpstr>QUALITY</vt:lpstr>
      <vt:lpstr>50% children in class 5 can read Story in Urdu/Sindhi/Pashto </vt:lpstr>
      <vt:lpstr>Slide 16</vt:lpstr>
      <vt:lpstr>(Class 5)</vt:lpstr>
      <vt:lpstr>43% children in class 5 can read Sentences in English</vt:lpstr>
      <vt:lpstr>Slide 19</vt:lpstr>
      <vt:lpstr>(Class 5)</vt:lpstr>
      <vt:lpstr>43% children in class 5 can do 2-digit division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Rural-Urban Comparisons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 PAKISTAN</dc:title>
  <dc:creator>Jutt</dc:creator>
  <cp:lastModifiedBy>ita</cp:lastModifiedBy>
  <cp:revision>74</cp:revision>
  <dcterms:created xsi:type="dcterms:W3CDTF">2014-01-10T16:13:52Z</dcterms:created>
  <dcterms:modified xsi:type="dcterms:W3CDTF">2014-01-16T06:08:12Z</dcterms:modified>
</cp:coreProperties>
</file>