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63" r:id="rId2"/>
    <p:sldId id="306" r:id="rId3"/>
    <p:sldId id="305" r:id="rId4"/>
    <p:sldId id="282" r:id="rId5"/>
    <p:sldId id="310" r:id="rId6"/>
    <p:sldId id="291" r:id="rId7"/>
    <p:sldId id="285" r:id="rId8"/>
    <p:sldId id="281" r:id="rId9"/>
    <p:sldId id="290" r:id="rId10"/>
    <p:sldId id="288" r:id="rId11"/>
    <p:sldId id="293" r:id="rId12"/>
    <p:sldId id="311" r:id="rId13"/>
    <p:sldId id="313" r:id="rId14"/>
    <p:sldId id="276" r:id="rId15"/>
    <p:sldId id="292" r:id="rId16"/>
    <p:sldId id="260" r:id="rId17"/>
    <p:sldId id="277" r:id="rId18"/>
    <p:sldId id="265" r:id="rId19"/>
    <p:sldId id="278" r:id="rId20"/>
    <p:sldId id="267" r:id="rId21"/>
    <p:sldId id="279" r:id="rId22"/>
    <p:sldId id="303" r:id="rId23"/>
    <p:sldId id="280" r:id="rId24"/>
    <p:sldId id="269" r:id="rId25"/>
    <p:sldId id="314" r:id="rId26"/>
    <p:sldId id="315" r:id="rId27"/>
    <p:sldId id="304" r:id="rId28"/>
    <p:sldId id="296" r:id="rId29"/>
    <p:sldId id="298" r:id="rId30"/>
    <p:sldId id="302" r:id="rId31"/>
    <p:sldId id="30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6" d="100"/>
          <a:sy n="66" d="100"/>
        </p:scale>
        <p:origin x="-522" y="-102"/>
      </p:cViewPr>
      <p:guideLst>
        <p:guide orient="horz" pos="2160"/>
        <p:guide pos="2880"/>
      </p:guideLst>
    </p:cSldViewPr>
  </p:slideViewPr>
  <p:outlineViewPr>
    <p:cViewPr>
      <p:scale>
        <a:sx n="33" d="100"/>
        <a:sy n="33" d="100"/>
      </p:scale>
      <p:origin x="0" y="12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3835D9-C09F-4674-9B1E-E6A567B0D2E9}" type="datetimeFigureOut">
              <a:rPr lang="en-US" smtClean="0"/>
              <a:pPr/>
              <a:t>01-Apr-13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E071BC-71DB-4626-A15E-87F00E598B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071BC-71DB-4626-A15E-87F00E598BB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071BC-71DB-4626-A15E-87F00E598BB2}"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071BC-71DB-4626-A15E-87F00E598BB2}"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071BC-71DB-4626-A15E-87F00E598BB2}"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071BC-71DB-4626-A15E-87F00E598BB2}"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071BC-71DB-4626-A15E-87F00E598BB2}"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071BC-71DB-4626-A15E-87F00E598BB2}"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071BC-71DB-4626-A15E-87F00E598BB2}" type="slidenum">
              <a:rPr 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071BC-71DB-4626-A15E-87F00E598BB2}"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400FEAD-3758-4AAD-BC5D-11FC19D7B560}" type="datetimeFigureOut">
              <a:rPr lang="en-US" smtClean="0"/>
              <a:pPr/>
              <a:t>01-Apr-13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97B0A6F-4465-4A59-82DC-A66B139F29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00FEAD-3758-4AAD-BC5D-11FC19D7B560}" type="datetimeFigureOut">
              <a:rPr lang="en-US" smtClean="0"/>
              <a:pPr/>
              <a:t>01-Apr-13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7B0A6F-4465-4A59-82DC-A66B139F29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00FEAD-3758-4AAD-BC5D-11FC19D7B560}" type="datetimeFigureOut">
              <a:rPr lang="en-US" smtClean="0"/>
              <a:pPr/>
              <a:t>01-Apr-13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7B0A6F-4465-4A59-82DC-A66B139F29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00FEAD-3758-4AAD-BC5D-11FC19D7B560}" type="datetimeFigureOut">
              <a:rPr lang="en-US" smtClean="0"/>
              <a:pPr/>
              <a:t>01-Apr-13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7B0A6F-4465-4A59-82DC-A66B139F295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400FEAD-3758-4AAD-BC5D-11FC19D7B560}" type="datetimeFigureOut">
              <a:rPr lang="en-US" smtClean="0"/>
              <a:pPr/>
              <a:t>01-Apr-13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7B0A6F-4465-4A59-82DC-A66B139F295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400FEAD-3758-4AAD-BC5D-11FC19D7B560}" type="datetimeFigureOut">
              <a:rPr lang="en-US" smtClean="0"/>
              <a:pPr/>
              <a:t>01-Apr-13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97B0A6F-4465-4A59-82DC-A66B139F295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400FEAD-3758-4AAD-BC5D-11FC19D7B560}" type="datetimeFigureOut">
              <a:rPr lang="en-US" smtClean="0"/>
              <a:pPr/>
              <a:t>01-Apr-13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97B0A6F-4465-4A59-82DC-A66B139F295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400FEAD-3758-4AAD-BC5D-11FC19D7B560}" type="datetimeFigureOut">
              <a:rPr lang="en-US" smtClean="0"/>
              <a:pPr/>
              <a:t>01-Apr-13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97B0A6F-4465-4A59-82DC-A66B139F295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400FEAD-3758-4AAD-BC5D-11FC19D7B560}" type="datetimeFigureOut">
              <a:rPr lang="en-US" smtClean="0"/>
              <a:pPr/>
              <a:t>01-Apr-13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97B0A6F-4465-4A59-82DC-A66B139F29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400FEAD-3758-4AAD-BC5D-11FC19D7B560}" type="datetimeFigureOut">
              <a:rPr lang="en-US" smtClean="0"/>
              <a:pPr/>
              <a:t>01-Apr-13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97B0A6F-4465-4A59-82DC-A66B139F295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400FEAD-3758-4AAD-BC5D-11FC19D7B560}" type="datetimeFigureOut">
              <a:rPr lang="en-US" smtClean="0"/>
              <a:pPr/>
              <a:t>01-Apr-13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97B0A6F-4465-4A59-82DC-A66B139F295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400FEAD-3758-4AAD-BC5D-11FC19D7B560}" type="datetimeFigureOut">
              <a:rPr lang="en-US" smtClean="0"/>
              <a:pPr/>
              <a:t>01-Apr-13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97B0A6F-4465-4A59-82DC-A66B139F29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www.aserpakistan.org/" TargetMode="External"/><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3.jpg"/>
          <p:cNvPicPr>
            <a:picLocks noChangeAspect="1"/>
          </p:cNvPicPr>
          <p:nvPr/>
        </p:nvPicPr>
        <p:blipFill>
          <a:blip r:embed="rId3" cstate="print"/>
          <a:stretch>
            <a:fillRect/>
          </a:stretch>
        </p:blipFill>
        <p:spPr>
          <a:xfrm>
            <a:off x="2157456" y="2514600"/>
            <a:ext cx="4752888" cy="3124200"/>
          </a:xfrm>
          <a:prstGeom prst="rect">
            <a:avLst/>
          </a:prstGeom>
        </p:spPr>
      </p:pic>
      <p:sp>
        <p:nvSpPr>
          <p:cNvPr id="8" name="Rectangle 7"/>
          <p:cNvSpPr/>
          <p:nvPr/>
        </p:nvSpPr>
        <p:spPr>
          <a:xfrm>
            <a:off x="4495800" y="5943600"/>
            <a:ext cx="4419600" cy="707886"/>
          </a:xfrm>
          <a:prstGeom prst="rect">
            <a:avLst/>
          </a:prstGeom>
          <a:solidFill>
            <a:schemeClr val="bg1"/>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err="1" smtClean="0">
                <a:ln w="11430"/>
                <a:latin typeface="Calibri" pitchFamily="34" charset="0"/>
                <a:cs typeface="Calibri" pitchFamily="34" charset="0"/>
              </a:rPr>
              <a:t>Mandi</a:t>
            </a:r>
            <a:r>
              <a:rPr lang="en-US" sz="4000" b="1" spc="50" dirty="0" smtClean="0">
                <a:ln w="11430"/>
                <a:latin typeface="Calibri" pitchFamily="34" charset="0"/>
                <a:cs typeface="Calibri" pitchFamily="34" charset="0"/>
              </a:rPr>
              <a:t> </a:t>
            </a:r>
            <a:r>
              <a:rPr lang="en-US" sz="4000" b="1" spc="50" dirty="0" err="1" smtClean="0">
                <a:ln w="11430"/>
                <a:latin typeface="Calibri" pitchFamily="34" charset="0"/>
                <a:cs typeface="Calibri" pitchFamily="34" charset="0"/>
              </a:rPr>
              <a:t>Bahauddin</a:t>
            </a:r>
            <a:endParaRPr lang="en-US" sz="4000" b="1" spc="50" dirty="0">
              <a:ln w="11430"/>
              <a:latin typeface="Calibri" pitchFamily="34" charset="0"/>
              <a:cs typeface="Calibri" pitchFamily="34" charset="0"/>
            </a:endParaRPr>
          </a:p>
        </p:txBody>
      </p:sp>
      <p:sp>
        <p:nvSpPr>
          <p:cNvPr id="11" name="Rectangle 10"/>
          <p:cNvSpPr/>
          <p:nvPr/>
        </p:nvSpPr>
        <p:spPr>
          <a:xfrm>
            <a:off x="914400" y="1524000"/>
            <a:ext cx="7391400" cy="1077218"/>
          </a:xfrm>
          <a:prstGeom prst="rect">
            <a:avLst/>
          </a:prstGeom>
        </p:spPr>
        <p:txBody>
          <a:bodyPr wrap="square">
            <a:spAutoFit/>
          </a:bodyPr>
          <a:lstStyle/>
          <a:p>
            <a:pPr algn="ctr"/>
            <a:r>
              <a:rPr lang="en-US" sz="2800" b="1" dirty="0" smtClean="0">
                <a:latin typeface="Calibri" pitchFamily="34" charset="0"/>
                <a:cs typeface="Calibri" pitchFamily="34" charset="0"/>
              </a:rPr>
              <a:t>ANNUAL STATUS OF EDUCATION REPORT (ASER)</a:t>
            </a:r>
          </a:p>
          <a:p>
            <a:pPr algn="ctr"/>
            <a:r>
              <a:rPr lang="en-US" sz="3600" b="1" dirty="0" smtClean="0">
                <a:latin typeface="Calibri" pitchFamily="34" charset="0"/>
                <a:cs typeface="Calibri" pitchFamily="34" charset="0"/>
              </a:rPr>
              <a:t>2012</a:t>
            </a:r>
            <a:endParaRPr lang="en-US" sz="2400" b="1" dirty="0" smtClean="0">
              <a:latin typeface="Calibri" pitchFamily="34" charset="0"/>
              <a:cs typeface="Calibri" pitchFamily="34" charset="0"/>
            </a:endParaRPr>
          </a:p>
        </p:txBody>
      </p:sp>
      <p:pic>
        <p:nvPicPr>
          <p:cNvPr id="12" name="Picture 11" descr="logo.jpg"/>
          <p:cNvPicPr>
            <a:picLocks noChangeAspect="1"/>
          </p:cNvPicPr>
          <p:nvPr/>
        </p:nvPicPr>
        <p:blipFill>
          <a:blip r:embed="rId4" cstate="print"/>
          <a:stretch>
            <a:fillRect/>
          </a:stretch>
        </p:blipFill>
        <p:spPr>
          <a:xfrm>
            <a:off x="3144011" y="175781"/>
            <a:ext cx="2647190" cy="13309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a:spLocks noChangeArrowheads="1"/>
          </p:cNvSpPr>
          <p:nvPr/>
        </p:nvSpPr>
        <p:spPr bwMode="auto">
          <a:xfrm>
            <a:off x="685800" y="1447800"/>
            <a:ext cx="8077200" cy="2246313"/>
          </a:xfrm>
          <a:prstGeom prst="rect">
            <a:avLst/>
          </a:prstGeom>
          <a:noFill/>
          <a:ln w="9525">
            <a:noFill/>
            <a:miter lim="800000"/>
            <a:headEnd/>
            <a:tailEnd/>
          </a:ln>
        </p:spPr>
        <p:txBody>
          <a:bodyPr>
            <a:spAutoFit/>
          </a:bodyPr>
          <a:lstStyle/>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p:txBody>
      </p:sp>
      <p:sp>
        <p:nvSpPr>
          <p:cNvPr id="12292" name="TextBox 13"/>
          <p:cNvSpPr txBox="1">
            <a:spLocks noChangeArrowheads="1"/>
          </p:cNvSpPr>
          <p:nvPr/>
        </p:nvSpPr>
        <p:spPr bwMode="auto">
          <a:xfrm>
            <a:off x="304800" y="1143000"/>
            <a:ext cx="6553200" cy="769441"/>
          </a:xfrm>
          <a:prstGeom prst="rect">
            <a:avLst/>
          </a:prstGeom>
          <a:solidFill>
            <a:srgbClr val="0070C0"/>
          </a:solidFill>
          <a:ln w="9525">
            <a:noFill/>
            <a:miter lim="800000"/>
            <a:headEnd/>
            <a:tailEnd/>
          </a:ln>
        </p:spPr>
        <p:txBody>
          <a:bodyPr>
            <a:spAutoFit/>
          </a:bodyPr>
          <a:lstStyle/>
          <a:p>
            <a:pPr>
              <a:buClr>
                <a:srgbClr val="7030A0"/>
              </a:buClr>
              <a:buSzPct val="160000"/>
            </a:pPr>
            <a:r>
              <a:rPr lang="en-US" sz="3600" b="1" dirty="0" smtClean="0">
                <a:solidFill>
                  <a:schemeClr val="bg1"/>
                </a:solidFill>
                <a:latin typeface="Calibri" pitchFamily="34" charset="0"/>
              </a:rPr>
              <a:t>  </a:t>
            </a:r>
            <a:r>
              <a:rPr lang="en-US" sz="4400" b="1" dirty="0" smtClean="0">
                <a:solidFill>
                  <a:schemeClr val="bg1"/>
                </a:solidFill>
                <a:latin typeface="Calibri" pitchFamily="34" charset="0"/>
              </a:rPr>
              <a:t>Access</a:t>
            </a:r>
            <a:endParaRPr lang="en-US" sz="3600" b="1" dirty="0">
              <a:solidFill>
                <a:schemeClr val="bg1"/>
              </a:solidFill>
              <a:latin typeface="Calibri" pitchFamily="34" charset="0"/>
            </a:endParaRPr>
          </a:p>
        </p:txBody>
      </p:sp>
      <p:cxnSp>
        <p:nvCxnSpPr>
          <p:cNvPr id="10" name="Straight Connector 9"/>
          <p:cNvCxnSpPr/>
          <p:nvPr/>
        </p:nvCxnSpPr>
        <p:spPr>
          <a:xfrm rot="5400000">
            <a:off x="-3123406" y="3428206"/>
            <a:ext cx="6858000" cy="1588"/>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1" name="Picture 3" descr="C:\Documents and Settings\Administrator\Desktop\ASER pictures\Picture10.jpg"/>
          <p:cNvPicPr>
            <a:picLocks noChangeAspect="1" noChangeArrowheads="1"/>
          </p:cNvPicPr>
          <p:nvPr/>
        </p:nvPicPr>
        <p:blipFill>
          <a:blip r:embed="rId2" cstate="print"/>
          <a:stretch>
            <a:fillRect/>
          </a:stretch>
        </p:blipFill>
        <p:spPr bwMode="auto">
          <a:xfrm>
            <a:off x="3429000" y="2133600"/>
            <a:ext cx="5540762" cy="3797104"/>
          </a:xfrm>
          <a:prstGeom prst="rect">
            <a:avLst/>
          </a:prstGeom>
          <a:noFill/>
          <a:ln w="9525">
            <a:noFill/>
            <a:miter lim="800000"/>
            <a:headEnd/>
            <a:tailEnd/>
          </a:ln>
        </p:spPr>
      </p:pic>
      <p:sp>
        <p:nvSpPr>
          <p:cNvPr id="14" name="Vertical Scroll 13"/>
          <p:cNvSpPr/>
          <p:nvPr/>
        </p:nvSpPr>
        <p:spPr>
          <a:xfrm>
            <a:off x="228600" y="2209800"/>
            <a:ext cx="3124200" cy="34290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2000" y="2743200"/>
            <a:ext cx="2222770" cy="2554545"/>
          </a:xfrm>
          <a:prstGeom prst="rect">
            <a:avLst/>
          </a:prstGeom>
          <a:noFill/>
          <a:ln w="57150">
            <a:noFill/>
          </a:ln>
        </p:spPr>
        <p:txBody>
          <a:bodyPr wrap="square">
            <a:spAutoFit/>
          </a:bodyPr>
          <a:lstStyle/>
          <a:p>
            <a:pPr algn="ctr"/>
            <a:r>
              <a:rPr lang="en-US" sz="4000" b="1" dirty="0" smtClean="0">
                <a:solidFill>
                  <a:schemeClr val="bg1"/>
                </a:solidFill>
                <a:latin typeface="Arial" pitchFamily="34" charset="0"/>
                <a:cs typeface="Arial" pitchFamily="34" charset="0"/>
              </a:rPr>
              <a:t>What are our children doing?</a:t>
            </a:r>
          </a:p>
        </p:txBody>
      </p:sp>
      <p:pic>
        <p:nvPicPr>
          <p:cNvPr id="15" name="Picture 7"/>
          <p:cNvPicPr>
            <a:picLocks noChangeAspect="1" noChangeArrowheads="1"/>
          </p:cNvPicPr>
          <p:nvPr/>
        </p:nvPicPr>
        <p:blipFill>
          <a:blip r:embed="rId3" cstate="print"/>
          <a:stretch>
            <a:fillRect/>
          </a:stretch>
        </p:blipFill>
        <p:spPr bwMode="auto">
          <a:xfrm>
            <a:off x="6763009" y="1156850"/>
            <a:ext cx="216624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616714"/>
            <a:ext cx="9144000" cy="461665"/>
          </a:xfrm>
          <a:prstGeom prst="rect">
            <a:avLst/>
          </a:prstGeom>
          <a:solidFill>
            <a:schemeClr val="bg1"/>
          </a:solidFill>
          <a:ln w="63500">
            <a:solidFill>
              <a:srgbClr val="FF0000"/>
            </a:solidFill>
          </a:ln>
        </p:spPr>
        <p:txBody>
          <a:bodyPr wrap="square">
            <a:spAutoFit/>
          </a:bodyPr>
          <a:lstStyle/>
          <a:p>
            <a:pPr algn="ctr"/>
            <a:r>
              <a:rPr lang="en-US" sz="2400" b="1" dirty="0" smtClean="0">
                <a:latin typeface="Arial" pitchFamily="34" charset="0"/>
                <a:cs typeface="Arial" pitchFamily="34" charset="0"/>
              </a:rPr>
              <a:t>Every 10</a:t>
            </a:r>
            <a:r>
              <a:rPr lang="en-US" sz="2400" b="1" baseline="30000" dirty="0" smtClean="0">
                <a:latin typeface="Arial" pitchFamily="34" charset="0"/>
                <a:cs typeface="Arial" pitchFamily="34" charset="0"/>
              </a:rPr>
              <a:t>th</a:t>
            </a:r>
            <a:r>
              <a:rPr lang="en-US" sz="2400" b="1" dirty="0" smtClean="0">
                <a:latin typeface="Arial" pitchFamily="34" charset="0"/>
                <a:cs typeface="Arial" pitchFamily="34" charset="0"/>
              </a:rPr>
              <a:t> child is out-of-school in </a:t>
            </a:r>
            <a:r>
              <a:rPr lang="en-US" sz="2400" b="1" dirty="0" err="1" smtClean="0">
                <a:latin typeface="Arial" pitchFamily="34" charset="0"/>
                <a:cs typeface="Arial" pitchFamily="34" charset="0"/>
              </a:rPr>
              <a:t>Mandi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Bahauddin</a:t>
            </a:r>
            <a:r>
              <a:rPr lang="en-US" sz="2400" b="1" dirty="0" smtClean="0">
                <a:latin typeface="Arial" pitchFamily="34" charset="0"/>
                <a:cs typeface="Arial" pitchFamily="34" charset="0"/>
              </a:rPr>
              <a:t> district!</a:t>
            </a:r>
          </a:p>
        </p:txBody>
      </p:sp>
      <p:sp>
        <p:nvSpPr>
          <p:cNvPr id="10" name="TextBox 13"/>
          <p:cNvSpPr txBox="1">
            <a:spLocks noChangeArrowheads="1"/>
          </p:cNvSpPr>
          <p:nvPr/>
        </p:nvSpPr>
        <p:spPr bwMode="auto">
          <a:xfrm>
            <a:off x="0" y="304800"/>
            <a:ext cx="8610600" cy="769441"/>
          </a:xfrm>
          <a:prstGeom prst="rect">
            <a:avLst/>
          </a:prstGeom>
          <a:solidFill>
            <a:srgbClr val="0070C0"/>
          </a:solidFill>
          <a:ln w="9525">
            <a:noFill/>
            <a:miter lim="800000"/>
            <a:headEnd/>
            <a:tailEnd/>
          </a:ln>
        </p:spPr>
        <p:txBody>
          <a:bodyPr wrap="square">
            <a:spAutoFit/>
          </a:bodyPr>
          <a:lstStyle/>
          <a:p>
            <a:pPr algn="ctr"/>
            <a:r>
              <a:rPr lang="en-US" sz="4400" b="1" dirty="0" smtClean="0">
                <a:solidFill>
                  <a:schemeClr val="bg1"/>
                </a:solidFill>
                <a:latin typeface="Calibri" pitchFamily="34" charset="0"/>
                <a:cs typeface="Calibri" pitchFamily="34" charset="0"/>
              </a:rPr>
              <a:t>Enrollment in </a:t>
            </a:r>
            <a:r>
              <a:rPr lang="en-US" sz="4400" b="1" dirty="0" err="1" smtClean="0">
                <a:solidFill>
                  <a:schemeClr val="bg1"/>
                </a:solidFill>
                <a:latin typeface="Calibri" pitchFamily="34" charset="0"/>
                <a:cs typeface="Calibri" pitchFamily="34" charset="0"/>
              </a:rPr>
              <a:t>Mandi</a:t>
            </a:r>
            <a:r>
              <a:rPr lang="en-US" sz="4400" b="1" dirty="0" smtClean="0">
                <a:solidFill>
                  <a:schemeClr val="bg1"/>
                </a:solidFill>
                <a:latin typeface="Calibri" pitchFamily="34" charset="0"/>
                <a:cs typeface="Calibri" pitchFamily="34" charset="0"/>
              </a:rPr>
              <a:t> </a:t>
            </a:r>
            <a:r>
              <a:rPr lang="en-US" sz="4400" b="1" dirty="0" err="1" smtClean="0">
                <a:solidFill>
                  <a:schemeClr val="bg1"/>
                </a:solidFill>
                <a:latin typeface="Calibri" pitchFamily="34" charset="0"/>
                <a:cs typeface="Calibri" pitchFamily="34" charset="0"/>
              </a:rPr>
              <a:t>Bahauddin</a:t>
            </a:r>
            <a:endParaRPr lang="en-US" sz="4400" b="1" dirty="0">
              <a:solidFill>
                <a:schemeClr val="bg1"/>
              </a:solidFill>
              <a:latin typeface="Calibri" pitchFamily="34" charset="0"/>
              <a:cs typeface="Calibri" pitchFamily="34" charset="0"/>
            </a:endParaRPr>
          </a:p>
        </p:txBody>
      </p:sp>
      <p:graphicFrame>
        <p:nvGraphicFramePr>
          <p:cNvPr id="8" name="Table 7"/>
          <p:cNvGraphicFramePr>
            <a:graphicFrameLocks noGrp="1"/>
          </p:cNvGraphicFramePr>
          <p:nvPr/>
        </p:nvGraphicFramePr>
        <p:xfrm>
          <a:off x="380999" y="1447800"/>
          <a:ext cx="8148638" cy="3800231"/>
        </p:xfrm>
        <a:graphic>
          <a:graphicData uri="http://schemas.openxmlformats.org/drawingml/2006/table">
            <a:tbl>
              <a:tblPr/>
              <a:tblGrid>
                <a:gridCol w="943241"/>
                <a:gridCol w="681081"/>
                <a:gridCol w="1351350"/>
                <a:gridCol w="1351350"/>
                <a:gridCol w="983783"/>
                <a:gridCol w="1122971"/>
                <a:gridCol w="806755"/>
                <a:gridCol w="908107"/>
              </a:tblGrid>
              <a:tr h="529494">
                <a:tc gridSpan="5">
                  <a:txBody>
                    <a:bodyPr/>
                    <a:lstStyle/>
                    <a:p>
                      <a:pPr marL="0" marR="0" algn="ctr">
                        <a:lnSpc>
                          <a:spcPct val="115000"/>
                        </a:lnSpc>
                        <a:spcBef>
                          <a:spcPts val="0"/>
                        </a:spcBef>
                        <a:spcAft>
                          <a:spcPts val="0"/>
                        </a:spcAft>
                      </a:pPr>
                      <a:r>
                        <a:rPr lang="en-US" sz="1800" b="1" dirty="0">
                          <a:solidFill>
                            <a:srgbClr val="FFFFFF"/>
                          </a:solidFill>
                          <a:latin typeface="Arial"/>
                          <a:ea typeface="Calibri"/>
                          <a:cs typeface="Arial"/>
                        </a:rPr>
                        <a:t>% Children in different types of schools</a:t>
                      </a:r>
                      <a:endParaRPr lang="en-US" sz="2400" b="1"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800" b="1">
                          <a:solidFill>
                            <a:srgbClr val="FFFFFF"/>
                          </a:solidFill>
                          <a:latin typeface="Arial"/>
                          <a:ea typeface="Calibri"/>
                          <a:cs typeface="Arial"/>
                        </a:rPr>
                        <a:t>% Out-of-school</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hMerge="1">
                  <a:txBody>
                    <a:bodyPr/>
                    <a:lstStyle/>
                    <a:p>
                      <a:endParaRPr lang="en-US"/>
                    </a:p>
                  </a:txBody>
                  <a:tcPr/>
                </a:tc>
                <a:tc rowSpan="3">
                  <a:txBody>
                    <a:bodyPr/>
                    <a:lstStyle/>
                    <a:p>
                      <a:pPr marL="0" marR="0" algn="ctr">
                        <a:lnSpc>
                          <a:spcPct val="115000"/>
                        </a:lnSpc>
                        <a:spcBef>
                          <a:spcPts val="0"/>
                        </a:spcBef>
                        <a:spcAft>
                          <a:spcPts val="0"/>
                        </a:spcAft>
                      </a:pPr>
                      <a:r>
                        <a:rPr lang="en-US" sz="1800" b="1">
                          <a:solidFill>
                            <a:srgbClr val="FFFFFF"/>
                          </a:solidFill>
                          <a:latin typeface="Arial"/>
                          <a:ea typeface="Calibri"/>
                          <a:cs typeface="Arial"/>
                        </a:rPr>
                        <a:t>Total</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r>
              <a:tr h="299760">
                <a:tc rowSpan="2">
                  <a:txBody>
                    <a:bodyPr/>
                    <a:lstStyle/>
                    <a:p>
                      <a:pPr marL="0" marR="0" algn="ctr">
                        <a:lnSpc>
                          <a:spcPct val="115000"/>
                        </a:lnSpc>
                        <a:spcBef>
                          <a:spcPts val="0"/>
                        </a:spcBef>
                        <a:spcAft>
                          <a:spcPts val="0"/>
                        </a:spcAft>
                      </a:pPr>
                      <a:r>
                        <a:rPr lang="en-US" sz="1800" b="1">
                          <a:latin typeface="Arial"/>
                          <a:ea typeface="Calibri"/>
                          <a:cs typeface="Arial"/>
                        </a:rPr>
                        <a:t>Age group</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rowSpan="2">
                  <a:txBody>
                    <a:bodyPr/>
                    <a:lstStyle/>
                    <a:p>
                      <a:pPr marL="0" marR="0" algn="ctr">
                        <a:lnSpc>
                          <a:spcPct val="115000"/>
                        </a:lnSpc>
                        <a:spcBef>
                          <a:spcPts val="0"/>
                        </a:spcBef>
                        <a:spcAft>
                          <a:spcPts val="0"/>
                        </a:spcAft>
                      </a:pPr>
                      <a:r>
                        <a:rPr lang="en-US" sz="1800" b="1">
                          <a:latin typeface="Arial"/>
                          <a:ea typeface="Calibri"/>
                          <a:cs typeface="Arial"/>
                        </a:rPr>
                        <a:t>Govt.</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gridSpan="3">
                  <a:txBody>
                    <a:bodyPr/>
                    <a:lstStyle/>
                    <a:p>
                      <a:pPr marL="0" marR="0" algn="ctr">
                        <a:lnSpc>
                          <a:spcPct val="115000"/>
                        </a:lnSpc>
                        <a:spcBef>
                          <a:spcPts val="0"/>
                        </a:spcBef>
                        <a:spcAft>
                          <a:spcPts val="0"/>
                        </a:spcAft>
                      </a:pPr>
                      <a:r>
                        <a:rPr lang="en-US" sz="1800" b="1">
                          <a:latin typeface="Arial"/>
                          <a:ea typeface="Calibri"/>
                          <a:cs typeface="Arial"/>
                        </a:rPr>
                        <a:t>Non-state providers</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800" b="1">
                          <a:latin typeface="Arial"/>
                          <a:ea typeface="Calibri"/>
                          <a:cs typeface="Arial"/>
                        </a:rPr>
                        <a:t>Never</a:t>
                      </a:r>
                      <a:endParaRPr lang="en-US" sz="2400" b="1">
                        <a:latin typeface="Arial"/>
                        <a:ea typeface="Calibri"/>
                        <a:cs typeface="Calibri"/>
                      </a:endParaRPr>
                    </a:p>
                    <a:p>
                      <a:pPr marL="0" marR="0" algn="ctr">
                        <a:lnSpc>
                          <a:spcPct val="115000"/>
                        </a:lnSpc>
                        <a:spcBef>
                          <a:spcPts val="0"/>
                        </a:spcBef>
                        <a:spcAft>
                          <a:spcPts val="0"/>
                        </a:spcAft>
                      </a:pPr>
                      <a:r>
                        <a:rPr lang="en-US" sz="1800" b="1">
                          <a:latin typeface="Arial"/>
                          <a:ea typeface="Calibri"/>
                          <a:cs typeface="Arial"/>
                        </a:rPr>
                        <a:t>enrolled</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rowSpan="2">
                  <a:txBody>
                    <a:bodyPr/>
                    <a:lstStyle/>
                    <a:p>
                      <a:pPr marL="0" marR="0" algn="ctr">
                        <a:lnSpc>
                          <a:spcPct val="115000"/>
                        </a:lnSpc>
                        <a:spcBef>
                          <a:spcPts val="0"/>
                        </a:spcBef>
                        <a:spcAft>
                          <a:spcPts val="0"/>
                        </a:spcAft>
                      </a:pPr>
                      <a:r>
                        <a:rPr lang="en-US" sz="1800" b="1">
                          <a:latin typeface="Arial"/>
                          <a:ea typeface="Calibri"/>
                          <a:cs typeface="Arial"/>
                        </a:rPr>
                        <a:t>Drop-</a:t>
                      </a:r>
                      <a:endParaRPr lang="en-US" sz="2400" b="1">
                        <a:latin typeface="Arial"/>
                        <a:ea typeface="Calibri"/>
                        <a:cs typeface="Calibri"/>
                      </a:endParaRPr>
                    </a:p>
                    <a:p>
                      <a:pPr marL="0" marR="0" algn="ctr">
                        <a:lnSpc>
                          <a:spcPct val="115000"/>
                        </a:lnSpc>
                        <a:spcBef>
                          <a:spcPts val="0"/>
                        </a:spcBef>
                        <a:spcAft>
                          <a:spcPts val="0"/>
                        </a:spcAft>
                      </a:pPr>
                      <a:r>
                        <a:rPr lang="en-US" sz="1800" b="1">
                          <a:latin typeface="Arial"/>
                          <a:ea typeface="Calibri"/>
                          <a:cs typeface="Arial"/>
                        </a:rPr>
                        <a:t>out</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vMerge="1">
                  <a:txBody>
                    <a:bodyPr/>
                    <a:lstStyle/>
                    <a:p>
                      <a:endParaRPr lang="en-US"/>
                    </a:p>
                  </a:txBody>
                  <a:tcPr/>
                </a:tc>
              </a:tr>
              <a:tr h="264747">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1800" b="1">
                          <a:latin typeface="Arial"/>
                          <a:ea typeface="Calibri"/>
                          <a:cs typeface="Arial"/>
                        </a:rPr>
                        <a:t>Pvt.</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indent="3175" algn="ctr">
                        <a:lnSpc>
                          <a:spcPct val="115000"/>
                        </a:lnSpc>
                        <a:spcBef>
                          <a:spcPts val="0"/>
                        </a:spcBef>
                        <a:spcAft>
                          <a:spcPts val="0"/>
                        </a:spcAft>
                      </a:pPr>
                      <a:r>
                        <a:rPr lang="en-US" sz="1800" b="1">
                          <a:latin typeface="Arial"/>
                          <a:ea typeface="Calibri"/>
                          <a:cs typeface="Arial"/>
                        </a:rPr>
                        <a:t>Madrasah</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b="1">
                          <a:latin typeface="Arial"/>
                          <a:ea typeface="Calibri"/>
                          <a:cs typeface="Arial"/>
                        </a:rPr>
                        <a:t>Others</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412469">
                <a:tc>
                  <a:txBody>
                    <a:bodyPr/>
                    <a:lstStyle/>
                    <a:p>
                      <a:pPr marL="0" marR="0" algn="ctr">
                        <a:lnSpc>
                          <a:spcPct val="115000"/>
                        </a:lnSpc>
                        <a:spcBef>
                          <a:spcPts val="0"/>
                        </a:spcBef>
                        <a:spcAft>
                          <a:spcPts val="0"/>
                        </a:spcAft>
                      </a:pPr>
                      <a:r>
                        <a:rPr lang="en-US" sz="1800" b="1">
                          <a:latin typeface="Arial"/>
                          <a:ea typeface="Calibri"/>
                          <a:cs typeface="Arial"/>
                        </a:rPr>
                        <a:t>6-10</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800" b="1">
                          <a:latin typeface="Arial"/>
                          <a:ea typeface="Calibri"/>
                          <a:cs typeface="Arial"/>
                        </a:rPr>
                        <a:t>57.6</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800" b="1">
                          <a:latin typeface="Arial"/>
                          <a:ea typeface="Calibri"/>
                          <a:cs typeface="Arial"/>
                        </a:rPr>
                        <a:t>37.4</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800" b="1">
                          <a:latin typeface="Arial"/>
                          <a:ea typeface="Calibri"/>
                          <a:cs typeface="Arial"/>
                        </a:rPr>
                        <a:t>1.5</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800" b="1">
                          <a:latin typeface="Arial"/>
                          <a:ea typeface="Calibri"/>
                          <a:cs typeface="Arial"/>
                        </a:rPr>
                        <a:t>0.3</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800" b="1">
                          <a:latin typeface="Arial"/>
                          <a:ea typeface="Calibri"/>
                          <a:cs typeface="Arial"/>
                        </a:rPr>
                        <a:t>1.7</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800" b="1">
                          <a:latin typeface="Arial"/>
                          <a:ea typeface="Calibri"/>
                          <a:cs typeface="Arial"/>
                        </a:rPr>
                        <a:t>1.4</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800" b="1">
                          <a:latin typeface="Arial"/>
                          <a:ea typeface="Calibri"/>
                          <a:cs typeface="Arial"/>
                        </a:rPr>
                        <a:t>100</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r>
              <a:tr h="412469">
                <a:tc>
                  <a:txBody>
                    <a:bodyPr/>
                    <a:lstStyle/>
                    <a:p>
                      <a:pPr marL="0" marR="0" algn="ctr">
                        <a:lnSpc>
                          <a:spcPct val="115000"/>
                        </a:lnSpc>
                        <a:spcBef>
                          <a:spcPts val="0"/>
                        </a:spcBef>
                        <a:spcAft>
                          <a:spcPts val="0"/>
                        </a:spcAft>
                      </a:pPr>
                      <a:r>
                        <a:rPr lang="en-US" sz="1800" b="1">
                          <a:latin typeface="Arial"/>
                          <a:ea typeface="Calibri"/>
                          <a:cs typeface="Arial"/>
                        </a:rPr>
                        <a:t>11-13</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b="1">
                          <a:latin typeface="Arial"/>
                          <a:ea typeface="Calibri"/>
                          <a:cs typeface="Arial"/>
                        </a:rPr>
                        <a:t>65.3</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b="1">
                          <a:latin typeface="Arial"/>
                          <a:ea typeface="Calibri"/>
                          <a:cs typeface="Arial"/>
                        </a:rPr>
                        <a:t>23.8</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b="1">
                          <a:latin typeface="Arial"/>
                          <a:ea typeface="Calibri"/>
                          <a:cs typeface="Arial"/>
                        </a:rPr>
                        <a:t>1.6</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b="1">
                          <a:latin typeface="Arial"/>
                          <a:ea typeface="Calibri"/>
                          <a:cs typeface="Arial"/>
                        </a:rPr>
                        <a:t>0.0</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b="1">
                          <a:latin typeface="Arial"/>
                          <a:ea typeface="Calibri"/>
                          <a:cs typeface="Arial"/>
                        </a:rPr>
                        <a:t>2.6</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b="1">
                          <a:latin typeface="Arial"/>
                          <a:ea typeface="Calibri"/>
                          <a:cs typeface="Arial"/>
                        </a:rPr>
                        <a:t>6.8</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b="1">
                          <a:latin typeface="Arial"/>
                          <a:ea typeface="Calibri"/>
                          <a:cs typeface="Arial"/>
                        </a:rPr>
                        <a:t>100</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412469">
                <a:tc>
                  <a:txBody>
                    <a:bodyPr/>
                    <a:lstStyle/>
                    <a:p>
                      <a:pPr marL="0" marR="0" algn="ctr">
                        <a:lnSpc>
                          <a:spcPct val="115000"/>
                        </a:lnSpc>
                        <a:spcBef>
                          <a:spcPts val="0"/>
                        </a:spcBef>
                        <a:spcAft>
                          <a:spcPts val="0"/>
                        </a:spcAft>
                      </a:pPr>
                      <a:r>
                        <a:rPr lang="en-US" sz="1800" b="1">
                          <a:latin typeface="Arial"/>
                          <a:ea typeface="Calibri"/>
                          <a:cs typeface="Arial"/>
                        </a:rPr>
                        <a:t>14-16</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800" b="1">
                          <a:latin typeface="Arial"/>
                          <a:ea typeface="Calibri"/>
                          <a:cs typeface="Arial"/>
                        </a:rPr>
                        <a:t>53.8</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800" b="1">
                          <a:latin typeface="Arial"/>
                          <a:ea typeface="Calibri"/>
                          <a:cs typeface="Arial"/>
                        </a:rPr>
                        <a:t>19.1</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800" b="1">
                          <a:latin typeface="Arial"/>
                          <a:ea typeface="Calibri"/>
                          <a:cs typeface="Arial"/>
                        </a:rPr>
                        <a:t>2.0</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800" b="1">
                          <a:latin typeface="Arial"/>
                          <a:ea typeface="Calibri"/>
                          <a:cs typeface="Arial"/>
                        </a:rPr>
                        <a:t>0.0</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800" b="1">
                          <a:latin typeface="Arial"/>
                          <a:ea typeface="Calibri"/>
                          <a:cs typeface="Arial"/>
                        </a:rPr>
                        <a:t>2.3</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800" b="1">
                          <a:latin typeface="Arial"/>
                          <a:ea typeface="Calibri"/>
                          <a:cs typeface="Arial"/>
                        </a:rPr>
                        <a:t>22.8</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800" b="1">
                          <a:latin typeface="Arial"/>
                          <a:ea typeface="Calibri"/>
                          <a:cs typeface="Arial"/>
                        </a:rPr>
                        <a:t>100</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r>
              <a:tr h="436450">
                <a:tc>
                  <a:txBody>
                    <a:bodyPr/>
                    <a:lstStyle/>
                    <a:p>
                      <a:pPr marL="0" marR="0" algn="ctr">
                        <a:lnSpc>
                          <a:spcPct val="115000"/>
                        </a:lnSpc>
                        <a:spcBef>
                          <a:spcPts val="0"/>
                        </a:spcBef>
                        <a:spcAft>
                          <a:spcPts val="0"/>
                        </a:spcAft>
                      </a:pPr>
                      <a:r>
                        <a:rPr lang="en-US" sz="1800" b="1">
                          <a:latin typeface="Arial"/>
                          <a:ea typeface="Calibri"/>
                          <a:cs typeface="Arial"/>
                        </a:rPr>
                        <a:t>6-16</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b="1">
                          <a:latin typeface="Arial"/>
                          <a:ea typeface="Calibri"/>
                          <a:cs typeface="Arial"/>
                        </a:rPr>
                        <a:t>58.6</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b="1">
                          <a:latin typeface="Arial"/>
                          <a:ea typeface="Calibri"/>
                          <a:cs typeface="Arial"/>
                        </a:rPr>
                        <a:t>29.2</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b="1" dirty="0">
                          <a:latin typeface="Arial"/>
                          <a:ea typeface="Calibri"/>
                          <a:cs typeface="Arial"/>
                        </a:rPr>
                        <a:t>1.7</a:t>
                      </a:r>
                      <a:endParaRPr lang="en-US" sz="2400" b="1"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b="1">
                          <a:latin typeface="Arial"/>
                          <a:ea typeface="Calibri"/>
                          <a:cs typeface="Arial"/>
                        </a:rPr>
                        <a:t>0.2</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b="1">
                          <a:latin typeface="Arial"/>
                          <a:ea typeface="Calibri"/>
                          <a:cs typeface="Arial"/>
                        </a:rPr>
                        <a:t>2.1</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b="1">
                          <a:latin typeface="Arial"/>
                          <a:ea typeface="Calibri"/>
                          <a:cs typeface="Arial"/>
                        </a:rPr>
                        <a:t>8.2</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b="1">
                          <a:latin typeface="Arial"/>
                          <a:ea typeface="Calibri"/>
                          <a:cs typeface="Arial"/>
                        </a:rPr>
                        <a:t>100</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436450">
                <a:tc>
                  <a:txBody>
                    <a:bodyPr/>
                    <a:lstStyle/>
                    <a:p>
                      <a:pPr marL="0" marR="0" algn="ctr">
                        <a:lnSpc>
                          <a:spcPct val="115000"/>
                        </a:lnSpc>
                        <a:spcBef>
                          <a:spcPts val="0"/>
                        </a:spcBef>
                        <a:spcAft>
                          <a:spcPts val="0"/>
                        </a:spcAft>
                      </a:pPr>
                      <a:r>
                        <a:rPr lang="en-US" sz="1800" b="1">
                          <a:latin typeface="Arial"/>
                          <a:ea typeface="Calibri"/>
                          <a:cs typeface="Arial"/>
                        </a:rPr>
                        <a:t>Total</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gridSpan="4">
                  <a:txBody>
                    <a:bodyPr/>
                    <a:lstStyle/>
                    <a:p>
                      <a:pPr marL="0" marR="0" indent="306070" algn="ctr">
                        <a:lnSpc>
                          <a:spcPct val="115000"/>
                        </a:lnSpc>
                        <a:spcBef>
                          <a:spcPts val="0"/>
                        </a:spcBef>
                        <a:spcAft>
                          <a:spcPts val="0"/>
                        </a:spcAft>
                      </a:pPr>
                      <a:r>
                        <a:rPr lang="en-US" sz="1800" b="1" dirty="0">
                          <a:latin typeface="Arial"/>
                          <a:ea typeface="Calibri"/>
                          <a:cs typeface="Arial"/>
                        </a:rPr>
                        <a:t>89.7</a:t>
                      </a:r>
                      <a:endParaRPr lang="en-US" sz="2400" b="1"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800" b="1">
                          <a:latin typeface="Arial"/>
                          <a:ea typeface="Calibri"/>
                          <a:cs typeface="Arial"/>
                        </a:rPr>
                        <a:t>10.3</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hMerge="1">
                  <a:txBody>
                    <a:bodyPr/>
                    <a:lstStyle/>
                    <a:p>
                      <a:endParaRPr lang="en-US"/>
                    </a:p>
                  </a:txBody>
                  <a:tcPr/>
                </a:tc>
                <a:tc>
                  <a:txBody>
                    <a:bodyPr/>
                    <a:lstStyle/>
                    <a:p>
                      <a:pPr marL="0" marR="0" algn="ctr">
                        <a:lnSpc>
                          <a:spcPct val="115000"/>
                        </a:lnSpc>
                        <a:spcBef>
                          <a:spcPts val="0"/>
                        </a:spcBef>
                        <a:spcAft>
                          <a:spcPts val="0"/>
                        </a:spcAft>
                      </a:pPr>
                      <a:r>
                        <a:rPr lang="en-US" sz="1800" b="1">
                          <a:latin typeface="Arial"/>
                          <a:ea typeface="Calibri"/>
                          <a:cs typeface="Arial"/>
                        </a:rPr>
                        <a:t>100</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r>
              <a:tr h="529494">
                <a:tc>
                  <a:txBody>
                    <a:bodyPr/>
                    <a:lstStyle/>
                    <a:p>
                      <a:pPr marL="0" marR="0" algn="ctr">
                        <a:lnSpc>
                          <a:spcPct val="115000"/>
                        </a:lnSpc>
                        <a:spcBef>
                          <a:spcPts val="0"/>
                        </a:spcBef>
                        <a:spcAft>
                          <a:spcPts val="0"/>
                        </a:spcAft>
                      </a:pPr>
                      <a:r>
                        <a:rPr lang="en-US" sz="1800" b="1">
                          <a:latin typeface="Arial"/>
                          <a:ea typeface="Calibri"/>
                          <a:cs typeface="Arial"/>
                        </a:rPr>
                        <a:t>By type</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b="1" dirty="0">
                          <a:latin typeface="Arial"/>
                          <a:ea typeface="Calibri"/>
                          <a:cs typeface="Arial"/>
                        </a:rPr>
                        <a:t>65.4</a:t>
                      </a:r>
                      <a:endParaRPr lang="en-US" sz="2400" b="1"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b="1">
                          <a:latin typeface="Arial"/>
                          <a:ea typeface="Calibri"/>
                          <a:cs typeface="Arial"/>
                        </a:rPr>
                        <a:t>32.6</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b="1">
                          <a:latin typeface="Arial"/>
                          <a:ea typeface="Calibri"/>
                          <a:cs typeface="Arial"/>
                        </a:rPr>
                        <a:t>1.9</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b="1">
                          <a:latin typeface="Arial"/>
                          <a:ea typeface="Calibri"/>
                          <a:cs typeface="Arial"/>
                        </a:rPr>
                        <a:t>0.2</a:t>
                      </a: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endParaRPr lang="en-US" sz="2400" b="1">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endParaRPr lang="en-US" sz="2400" b="1"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
        <p:nvSpPr>
          <p:cNvPr id="6" name="Oval 5"/>
          <p:cNvSpPr/>
          <p:nvPr/>
        </p:nvSpPr>
        <p:spPr>
          <a:xfrm>
            <a:off x="6019800" y="4267200"/>
            <a:ext cx="1143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p:cNvSpPr txBox="1">
            <a:spLocks noChangeArrowheads="1"/>
          </p:cNvSpPr>
          <p:nvPr/>
        </p:nvSpPr>
        <p:spPr bwMode="auto">
          <a:xfrm>
            <a:off x="0" y="304800"/>
            <a:ext cx="8610600" cy="769441"/>
          </a:xfrm>
          <a:prstGeom prst="rect">
            <a:avLst/>
          </a:prstGeom>
          <a:solidFill>
            <a:srgbClr val="0070C0"/>
          </a:solidFill>
          <a:ln w="9525">
            <a:noFill/>
            <a:miter lim="800000"/>
            <a:headEnd/>
            <a:tailEnd/>
          </a:ln>
        </p:spPr>
        <p:txBody>
          <a:bodyPr wrap="square">
            <a:spAutoFit/>
          </a:bodyPr>
          <a:lstStyle/>
          <a:p>
            <a:pPr algn="ctr"/>
            <a:r>
              <a:rPr lang="en-US" sz="4400" b="1" dirty="0" smtClean="0">
                <a:solidFill>
                  <a:schemeClr val="bg1"/>
                </a:solidFill>
                <a:latin typeface="Calibri" pitchFamily="34" charset="0"/>
                <a:cs typeface="Calibri" pitchFamily="34" charset="0"/>
              </a:rPr>
              <a:t>Enrollment in </a:t>
            </a:r>
            <a:r>
              <a:rPr lang="en-US" sz="4400" b="1" dirty="0" err="1" smtClean="0">
                <a:solidFill>
                  <a:schemeClr val="bg1"/>
                </a:solidFill>
                <a:latin typeface="Calibri" pitchFamily="34" charset="0"/>
                <a:cs typeface="Calibri" pitchFamily="34" charset="0"/>
              </a:rPr>
              <a:t>Mandi</a:t>
            </a:r>
            <a:r>
              <a:rPr lang="en-US" sz="4400" b="1" dirty="0" smtClean="0">
                <a:solidFill>
                  <a:schemeClr val="bg1"/>
                </a:solidFill>
                <a:latin typeface="Calibri" pitchFamily="34" charset="0"/>
                <a:cs typeface="Calibri" pitchFamily="34" charset="0"/>
              </a:rPr>
              <a:t> </a:t>
            </a:r>
            <a:r>
              <a:rPr lang="en-US" sz="4400" b="1" dirty="0" err="1" smtClean="0">
                <a:solidFill>
                  <a:schemeClr val="bg1"/>
                </a:solidFill>
                <a:latin typeface="Calibri" pitchFamily="34" charset="0"/>
                <a:cs typeface="Calibri" pitchFamily="34" charset="0"/>
              </a:rPr>
              <a:t>Bahauddin</a:t>
            </a:r>
            <a:endParaRPr lang="en-US" sz="4400" b="1" dirty="0">
              <a:solidFill>
                <a:schemeClr val="bg1"/>
              </a:solidFill>
              <a:latin typeface="Calibri" pitchFamily="34" charset="0"/>
              <a:cs typeface="Calibri" pitchFamily="34" charset="0"/>
            </a:endParaRPr>
          </a:p>
        </p:txBody>
      </p:sp>
      <p:pic>
        <p:nvPicPr>
          <p:cNvPr id="40961" name="Picture 1"/>
          <p:cNvPicPr>
            <a:picLocks noChangeAspect="1" noChangeArrowheads="1"/>
          </p:cNvPicPr>
          <p:nvPr/>
        </p:nvPicPr>
        <p:blipFill>
          <a:blip r:embed="rId2" cstate="print"/>
          <a:srcRect/>
          <a:stretch>
            <a:fillRect/>
          </a:stretch>
        </p:blipFill>
        <p:spPr bwMode="auto">
          <a:xfrm>
            <a:off x="1143000" y="1219200"/>
            <a:ext cx="6708775" cy="53652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p:cNvSpPr txBox="1">
            <a:spLocks noChangeArrowheads="1"/>
          </p:cNvSpPr>
          <p:nvPr/>
        </p:nvSpPr>
        <p:spPr bwMode="auto">
          <a:xfrm>
            <a:off x="0" y="304800"/>
            <a:ext cx="8610600" cy="769441"/>
          </a:xfrm>
          <a:prstGeom prst="rect">
            <a:avLst/>
          </a:prstGeom>
          <a:solidFill>
            <a:srgbClr val="0070C0"/>
          </a:solidFill>
          <a:ln w="9525">
            <a:noFill/>
            <a:miter lim="800000"/>
            <a:headEnd/>
            <a:tailEnd/>
          </a:ln>
        </p:spPr>
        <p:txBody>
          <a:bodyPr wrap="square">
            <a:spAutoFit/>
          </a:bodyPr>
          <a:lstStyle/>
          <a:p>
            <a:pPr algn="ctr"/>
            <a:r>
              <a:rPr lang="en-US" sz="4400" b="1" dirty="0" smtClean="0">
                <a:solidFill>
                  <a:schemeClr val="bg1"/>
                </a:solidFill>
                <a:latin typeface="Calibri" pitchFamily="34" charset="0"/>
                <a:cs typeface="Calibri" pitchFamily="34" charset="0"/>
              </a:rPr>
              <a:t>Enrollment in </a:t>
            </a:r>
            <a:r>
              <a:rPr lang="en-US" sz="4400" b="1" dirty="0" err="1" smtClean="0">
                <a:solidFill>
                  <a:schemeClr val="bg1"/>
                </a:solidFill>
                <a:latin typeface="Calibri" pitchFamily="34" charset="0"/>
                <a:cs typeface="Calibri" pitchFamily="34" charset="0"/>
              </a:rPr>
              <a:t>Mandi</a:t>
            </a:r>
            <a:r>
              <a:rPr lang="en-US" sz="4400" b="1" dirty="0" smtClean="0">
                <a:solidFill>
                  <a:schemeClr val="bg1"/>
                </a:solidFill>
                <a:latin typeface="Calibri" pitchFamily="34" charset="0"/>
                <a:cs typeface="Calibri" pitchFamily="34" charset="0"/>
              </a:rPr>
              <a:t> </a:t>
            </a:r>
            <a:r>
              <a:rPr lang="en-US" sz="4400" b="1" dirty="0" err="1" smtClean="0">
                <a:solidFill>
                  <a:schemeClr val="bg1"/>
                </a:solidFill>
                <a:latin typeface="Calibri" pitchFamily="34" charset="0"/>
                <a:cs typeface="Calibri" pitchFamily="34" charset="0"/>
              </a:rPr>
              <a:t>Bahauddin</a:t>
            </a:r>
            <a:endParaRPr lang="en-US" sz="4400" b="1" dirty="0">
              <a:solidFill>
                <a:schemeClr val="bg1"/>
              </a:solidFill>
              <a:latin typeface="Calibri" pitchFamily="34" charset="0"/>
              <a:cs typeface="Calibri" pitchFamily="34" charset="0"/>
            </a:endParaRPr>
          </a:p>
        </p:txBody>
      </p:sp>
      <p:pic>
        <p:nvPicPr>
          <p:cNvPr id="27649" name="Picture 1"/>
          <p:cNvPicPr>
            <a:picLocks noChangeAspect="1" noChangeArrowheads="1"/>
          </p:cNvPicPr>
          <p:nvPr/>
        </p:nvPicPr>
        <p:blipFill>
          <a:blip r:embed="rId2" cstate="print"/>
          <a:srcRect/>
          <a:stretch>
            <a:fillRect/>
          </a:stretch>
        </p:blipFill>
        <p:spPr bwMode="auto">
          <a:xfrm>
            <a:off x="713552" y="1371600"/>
            <a:ext cx="7931973"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381000" y="5715000"/>
            <a:ext cx="8382000" cy="954107"/>
          </a:xfrm>
          <a:prstGeom prst="rect">
            <a:avLst/>
          </a:prstGeom>
          <a:solidFill>
            <a:schemeClr val="tx1"/>
          </a:solidFill>
          <a:ln w="57150">
            <a:solidFill>
              <a:srgbClr val="FF0000"/>
            </a:solidFill>
          </a:ln>
        </p:spPr>
        <p:txBody>
          <a:bodyPr wrap="square">
            <a:spAutoFit/>
          </a:bodyPr>
          <a:lstStyle/>
          <a:p>
            <a:pPr algn="ctr"/>
            <a:r>
              <a:rPr lang="en-US" sz="2800" b="1" dirty="0" err="1" smtClean="0">
                <a:solidFill>
                  <a:schemeClr val="bg1"/>
                </a:solidFill>
                <a:latin typeface="Maiandra GD" pitchFamily="34" charset="0"/>
              </a:rPr>
              <a:t>Mandi</a:t>
            </a:r>
            <a:r>
              <a:rPr lang="en-US" sz="2800" b="1" dirty="0" smtClean="0">
                <a:solidFill>
                  <a:schemeClr val="bg1"/>
                </a:solidFill>
                <a:latin typeface="Maiandra GD" pitchFamily="34" charset="0"/>
              </a:rPr>
              <a:t> </a:t>
            </a:r>
            <a:r>
              <a:rPr lang="en-US" sz="2800" b="1" dirty="0" err="1" smtClean="0">
                <a:solidFill>
                  <a:schemeClr val="bg1"/>
                </a:solidFill>
                <a:latin typeface="Maiandra GD" pitchFamily="34" charset="0"/>
              </a:rPr>
              <a:t>Bahauddin</a:t>
            </a:r>
            <a:r>
              <a:rPr lang="en-US" sz="2800" b="1" dirty="0" smtClean="0">
                <a:solidFill>
                  <a:schemeClr val="bg1"/>
                </a:solidFill>
                <a:latin typeface="Maiandra GD" pitchFamily="34" charset="0"/>
              </a:rPr>
              <a:t> is at 10</a:t>
            </a:r>
            <a:r>
              <a:rPr lang="en-US" sz="2800" b="1" baseline="30000" dirty="0" smtClean="0">
                <a:solidFill>
                  <a:schemeClr val="bg1"/>
                </a:solidFill>
                <a:latin typeface="Maiandra GD" pitchFamily="34" charset="0"/>
              </a:rPr>
              <a:t>th</a:t>
            </a:r>
            <a:r>
              <a:rPr lang="en-US" sz="2800" b="1" dirty="0" smtClean="0">
                <a:solidFill>
                  <a:schemeClr val="bg1"/>
                </a:solidFill>
                <a:latin typeface="Maiandra GD" pitchFamily="34" charset="0"/>
              </a:rPr>
              <a:t> position in district ranking!</a:t>
            </a:r>
          </a:p>
        </p:txBody>
      </p:sp>
      <p:graphicFrame>
        <p:nvGraphicFramePr>
          <p:cNvPr id="7" name="Table 6"/>
          <p:cNvGraphicFramePr>
            <a:graphicFrameLocks noGrp="1"/>
          </p:cNvGraphicFramePr>
          <p:nvPr/>
        </p:nvGraphicFramePr>
        <p:xfrm>
          <a:off x="609600" y="1378223"/>
          <a:ext cx="7848600" cy="4108176"/>
        </p:xfrm>
        <a:graphic>
          <a:graphicData uri="http://schemas.openxmlformats.org/drawingml/2006/table">
            <a:tbl>
              <a:tblPr firstRow="1" bandRow="1">
                <a:tableStyleId>{5C22544A-7EE6-4342-B048-85BDC9FD1C3A}</a:tableStyleId>
              </a:tblPr>
              <a:tblGrid>
                <a:gridCol w="3155622"/>
                <a:gridCol w="3236537"/>
                <a:gridCol w="1456441"/>
              </a:tblGrid>
              <a:tr h="729216">
                <a:tc>
                  <a:txBody>
                    <a:bodyPr/>
                    <a:lstStyle/>
                    <a:p>
                      <a:pPr algn="ctr"/>
                      <a:r>
                        <a:rPr lang="en-US" dirty="0" smtClean="0"/>
                        <a:t>DISTRICT</a:t>
                      </a:r>
                      <a:endParaRPr lang="en-US" dirty="0"/>
                    </a:p>
                  </a:txBody>
                  <a:tcPr anchor="ctr"/>
                </a:tc>
                <a:tc>
                  <a:txBody>
                    <a:bodyPr/>
                    <a:lstStyle/>
                    <a:p>
                      <a:pPr algn="ctr"/>
                      <a:r>
                        <a:rPr lang="en-US" dirty="0" smtClean="0"/>
                        <a:t>% OF OUT OF SCHOOL CHILDREN</a:t>
                      </a:r>
                      <a:endParaRPr lang="en-US" dirty="0"/>
                    </a:p>
                  </a:txBody>
                  <a:tcPr anchor="ctr"/>
                </a:tc>
                <a:tc>
                  <a:txBody>
                    <a:bodyPr/>
                    <a:lstStyle/>
                    <a:p>
                      <a:pPr algn="ctr"/>
                      <a:r>
                        <a:rPr lang="en-US" dirty="0" smtClean="0">
                          <a:solidFill>
                            <a:schemeClr val="tx1"/>
                          </a:solidFill>
                        </a:rPr>
                        <a:t>RANK</a:t>
                      </a:r>
                      <a:endParaRPr lang="en-US" dirty="0">
                        <a:solidFill>
                          <a:schemeClr val="tx1"/>
                        </a:solidFill>
                      </a:endParaRPr>
                    </a:p>
                  </a:txBody>
                  <a:tcPr anchor="ctr"/>
                </a:tc>
              </a:tr>
              <a:tr h="5631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400" b="1" kern="1200" dirty="0" err="1" smtClean="0">
                          <a:solidFill>
                            <a:schemeClr val="bg1"/>
                          </a:solidFill>
                          <a:latin typeface="+mn-lt"/>
                          <a:ea typeface="+mn-ea"/>
                          <a:cs typeface="+mn-cs"/>
                        </a:rPr>
                        <a:t>Narowal</a:t>
                      </a:r>
                      <a:endParaRPr kumimoji="0" lang="en-US" sz="2400" b="1" kern="1200" dirty="0" smtClean="0">
                        <a:solidFill>
                          <a:schemeClr val="bg1"/>
                        </a:solidFill>
                        <a:latin typeface="+mn-lt"/>
                        <a:ea typeface="+mn-ea"/>
                        <a:cs typeface="+mn-cs"/>
                      </a:endParaRPr>
                    </a:p>
                  </a:txBody>
                  <a:tcPr marL="9525" marR="9525" marT="9525" marB="0" anchor="ctr"/>
                </a:tc>
                <a:tc>
                  <a:txBody>
                    <a:bodyPr/>
                    <a:lstStyle/>
                    <a:p>
                      <a:pPr algn="ctr" fontAlgn="ctr"/>
                      <a:r>
                        <a:rPr lang="en-US" sz="2400" b="0" i="0" u="none" strike="noStrike" dirty="0" smtClean="0">
                          <a:solidFill>
                            <a:srgbClr val="000000"/>
                          </a:solidFill>
                          <a:latin typeface="+mj-lt"/>
                        </a:rPr>
                        <a:t>4.5</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3</a:t>
                      </a:r>
                    </a:p>
                  </a:txBody>
                  <a:tcPr marL="9525" marR="9525" marT="9525" marB="0" anchor="ctr"/>
                </a:tc>
              </a:tr>
              <a:tr h="5631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400" b="1" kern="1200" dirty="0" err="1" smtClean="0">
                          <a:solidFill>
                            <a:schemeClr val="bg1"/>
                          </a:solidFill>
                          <a:latin typeface="+mn-lt"/>
                          <a:ea typeface="+mn-ea"/>
                          <a:cs typeface="+mn-cs"/>
                        </a:rPr>
                        <a:t>Gujrat</a:t>
                      </a:r>
                      <a:endParaRPr kumimoji="0" lang="en-US" sz="2400" b="1" kern="1200" dirty="0" smtClean="0">
                        <a:solidFill>
                          <a:schemeClr val="bg1"/>
                        </a:solidFill>
                        <a:latin typeface="+mn-lt"/>
                        <a:ea typeface="+mn-ea"/>
                        <a:cs typeface="+mn-cs"/>
                      </a:endParaRPr>
                    </a:p>
                  </a:txBody>
                  <a:tcPr marL="9525" marR="9525" marT="9525" marB="0" anchor="ctr"/>
                </a:tc>
                <a:tc>
                  <a:txBody>
                    <a:bodyPr/>
                    <a:lstStyle/>
                    <a:p>
                      <a:pPr algn="ctr" fontAlgn="ctr"/>
                      <a:r>
                        <a:rPr lang="en-US" sz="2400" b="0" i="0" u="none" strike="noStrike" dirty="0" smtClean="0">
                          <a:solidFill>
                            <a:srgbClr val="000000"/>
                          </a:solidFill>
                          <a:latin typeface="+mj-lt"/>
                        </a:rPr>
                        <a:t>6.0</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4</a:t>
                      </a:r>
                    </a:p>
                  </a:txBody>
                  <a:tcPr marL="9525" marR="9525" marT="9525" marB="0" anchor="ctr"/>
                </a:tc>
              </a:tr>
              <a:tr h="5631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400" b="1" kern="1200" dirty="0" smtClean="0">
                          <a:solidFill>
                            <a:schemeClr val="bg1"/>
                          </a:solidFill>
                          <a:latin typeface="+mn-lt"/>
                          <a:ea typeface="+mn-ea"/>
                          <a:cs typeface="+mn-cs"/>
                        </a:rPr>
                        <a:t>Gujranwala</a:t>
                      </a:r>
                    </a:p>
                  </a:txBody>
                  <a:tcPr marL="9525" marR="9525" marT="9525" marB="0" anchor="ctr"/>
                </a:tc>
                <a:tc>
                  <a:txBody>
                    <a:bodyPr/>
                    <a:lstStyle/>
                    <a:p>
                      <a:pPr algn="ctr" fontAlgn="ctr"/>
                      <a:r>
                        <a:rPr lang="en-US" sz="2400" b="0" i="0" u="none" strike="noStrike" dirty="0" smtClean="0">
                          <a:solidFill>
                            <a:srgbClr val="000000"/>
                          </a:solidFill>
                          <a:latin typeface="+mj-lt"/>
                        </a:rPr>
                        <a:t>6.2</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5</a:t>
                      </a:r>
                    </a:p>
                  </a:txBody>
                  <a:tcPr marL="9525" marR="9525" marT="9525" marB="0" anchor="ctr"/>
                </a:tc>
              </a:tr>
              <a:tr h="563160">
                <a:tc>
                  <a:txBody>
                    <a:bodyPr/>
                    <a:lstStyle/>
                    <a:p>
                      <a:pPr algn="ctr" fontAlgn="ctr"/>
                      <a:r>
                        <a:rPr lang="en-US" sz="2400" b="1" i="0" u="none" strike="noStrike" dirty="0" err="1" smtClean="0">
                          <a:solidFill>
                            <a:srgbClr val="000000"/>
                          </a:solidFill>
                          <a:latin typeface="+mj-lt"/>
                        </a:rPr>
                        <a:t>Mandi</a:t>
                      </a:r>
                      <a:r>
                        <a:rPr lang="en-US" sz="2400" b="1" i="0" u="none" strike="noStrike" dirty="0" smtClean="0">
                          <a:solidFill>
                            <a:srgbClr val="000000"/>
                          </a:solidFill>
                          <a:latin typeface="+mj-lt"/>
                        </a:rPr>
                        <a:t> </a:t>
                      </a:r>
                      <a:r>
                        <a:rPr lang="en-US" sz="2400" b="1" i="0" u="none" strike="noStrike" dirty="0" err="1" smtClean="0">
                          <a:solidFill>
                            <a:srgbClr val="000000"/>
                          </a:solidFill>
                          <a:latin typeface="+mj-lt"/>
                        </a:rPr>
                        <a:t>Bahuddin</a:t>
                      </a:r>
                      <a:endParaRPr lang="en-US" sz="2400" b="1"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10.3</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10</a:t>
                      </a:r>
                      <a:endParaRPr lang="en-US" sz="2400" b="0" i="0" u="none" strike="noStrike" dirty="0">
                        <a:solidFill>
                          <a:srgbClr val="000000"/>
                        </a:solidFill>
                        <a:latin typeface="+mj-lt"/>
                      </a:endParaRPr>
                    </a:p>
                  </a:txBody>
                  <a:tcPr marL="9525" marR="9525" marT="9525" marB="0" anchor="ctr"/>
                </a:tc>
              </a:tr>
              <a:tr h="563160">
                <a:tc>
                  <a:txBody>
                    <a:bodyPr/>
                    <a:lstStyle/>
                    <a:p>
                      <a:pPr algn="ctr" fontAlgn="ctr"/>
                      <a:r>
                        <a:rPr lang="en-US" sz="2400" b="1" i="0" u="none" strike="noStrike" dirty="0" err="1" smtClean="0">
                          <a:solidFill>
                            <a:srgbClr val="000000"/>
                          </a:solidFill>
                          <a:latin typeface="+mj-lt"/>
                        </a:rPr>
                        <a:t>Hafizabad</a:t>
                      </a:r>
                      <a:endParaRPr lang="en-US" sz="2400" b="1"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10.8</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11</a:t>
                      </a:r>
                      <a:endParaRPr lang="en-US" sz="2400" b="0" i="0" u="none" strike="noStrike" dirty="0">
                        <a:solidFill>
                          <a:srgbClr val="000000"/>
                        </a:solidFill>
                        <a:latin typeface="+mj-lt"/>
                      </a:endParaRPr>
                    </a:p>
                  </a:txBody>
                  <a:tcPr marL="9525" marR="9525" marT="9525" marB="0" anchor="ctr"/>
                </a:tc>
              </a:tr>
              <a:tr h="563160">
                <a:tc>
                  <a:txBody>
                    <a:bodyPr/>
                    <a:lstStyle/>
                    <a:p>
                      <a:pPr algn="ctr" fontAlgn="ctr"/>
                      <a:r>
                        <a:rPr lang="en-US" sz="2400" b="1" i="0" u="none" strike="noStrike" dirty="0" err="1" smtClean="0">
                          <a:solidFill>
                            <a:srgbClr val="000000"/>
                          </a:solidFill>
                          <a:latin typeface="+mj-lt"/>
                        </a:rPr>
                        <a:t>Sheikhupura</a:t>
                      </a:r>
                      <a:endParaRPr lang="en-US" sz="2400" b="1"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12.8</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13</a:t>
                      </a:r>
                      <a:endParaRPr lang="en-US" sz="2400" b="0" i="0" u="none" strike="noStrike" dirty="0">
                        <a:solidFill>
                          <a:srgbClr val="000000"/>
                        </a:solidFill>
                        <a:latin typeface="+mj-lt"/>
                      </a:endParaRPr>
                    </a:p>
                  </a:txBody>
                  <a:tcPr marL="9525" marR="9525" marT="9525" marB="0" anchor="ctr"/>
                </a:tc>
              </a:tr>
            </a:tbl>
          </a:graphicData>
        </a:graphic>
      </p:graphicFrame>
      <p:sp>
        <p:nvSpPr>
          <p:cNvPr id="8" name="Rectangle 7"/>
          <p:cNvSpPr/>
          <p:nvPr/>
        </p:nvSpPr>
        <p:spPr>
          <a:xfrm>
            <a:off x="609600" y="3810000"/>
            <a:ext cx="7848599" cy="52675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3"/>
          <p:cNvSpPr txBox="1">
            <a:spLocks noChangeArrowheads="1"/>
          </p:cNvSpPr>
          <p:nvPr/>
        </p:nvSpPr>
        <p:spPr bwMode="auto">
          <a:xfrm>
            <a:off x="0" y="304800"/>
            <a:ext cx="8610600" cy="769441"/>
          </a:xfrm>
          <a:prstGeom prst="rect">
            <a:avLst/>
          </a:prstGeom>
          <a:solidFill>
            <a:srgbClr val="0070C0"/>
          </a:solidFill>
          <a:ln w="9525">
            <a:noFill/>
            <a:miter lim="800000"/>
            <a:headEnd/>
            <a:tailEnd/>
          </a:ln>
        </p:spPr>
        <p:txBody>
          <a:bodyPr wrap="square">
            <a:spAutoFit/>
          </a:bodyPr>
          <a:lstStyle/>
          <a:p>
            <a:pPr algn="ctr"/>
            <a:r>
              <a:rPr lang="en-US" sz="4400" b="1" dirty="0" smtClean="0">
                <a:latin typeface="Calibri" pitchFamily="34" charset="0"/>
                <a:cs typeface="Calibri" pitchFamily="34" charset="0"/>
              </a:rPr>
              <a:t>Enrollment </a:t>
            </a:r>
            <a:r>
              <a:rPr lang="en-US" sz="4400" b="1" dirty="0" smtClean="0">
                <a:solidFill>
                  <a:srgbClr val="FF0000"/>
                </a:solidFill>
                <a:latin typeface="Calibri" pitchFamily="34" charset="0"/>
                <a:cs typeface="Calibri" pitchFamily="34" charset="0"/>
              </a:rPr>
              <a:t>(Ranking)</a:t>
            </a:r>
            <a:endParaRPr lang="en-US" sz="4400" b="1" dirty="0">
              <a:solidFill>
                <a:srgbClr val="FF0000"/>
              </a:solidFill>
              <a:latin typeface="Calibri" pitchFamily="34" charset="0"/>
              <a:cs typeface="Calibri" pitchFamily="34" charset="0"/>
            </a:endParaRPr>
          </a:p>
        </p:txBody>
      </p:sp>
      <p:pic>
        <p:nvPicPr>
          <p:cNvPr id="10" name="Picture 9" descr="ASER logo.gif"/>
          <p:cNvPicPr>
            <a:picLocks noChangeAspect="1"/>
          </p:cNvPicPr>
          <p:nvPr/>
        </p:nvPicPr>
        <p:blipFill>
          <a:blip r:embed="rId3" cstate="print"/>
          <a:stretch>
            <a:fillRect/>
          </a:stretch>
        </p:blipFill>
        <p:spPr>
          <a:xfrm>
            <a:off x="8124688" y="0"/>
            <a:ext cx="1019312" cy="990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Vertical Scroll 18"/>
          <p:cNvSpPr/>
          <p:nvPr/>
        </p:nvSpPr>
        <p:spPr>
          <a:xfrm>
            <a:off x="533400" y="1981200"/>
            <a:ext cx="3581400" cy="39624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4" name="TextBox 6"/>
          <p:cNvSpPr txBox="1">
            <a:spLocks noChangeArrowheads="1"/>
          </p:cNvSpPr>
          <p:nvPr/>
        </p:nvSpPr>
        <p:spPr bwMode="auto">
          <a:xfrm>
            <a:off x="304800" y="1066800"/>
            <a:ext cx="7315200" cy="646331"/>
          </a:xfrm>
          <a:prstGeom prst="rect">
            <a:avLst/>
          </a:prstGeom>
          <a:solidFill>
            <a:srgbClr val="0070C0"/>
          </a:solidFill>
          <a:ln w="9525">
            <a:noFill/>
            <a:miter lim="800000"/>
            <a:headEnd/>
            <a:tailEnd/>
          </a:ln>
        </p:spPr>
        <p:txBody>
          <a:bodyPr wrap="square">
            <a:spAutoFit/>
          </a:bodyPr>
          <a:lstStyle/>
          <a:p>
            <a:pPr>
              <a:buClr>
                <a:srgbClr val="7030A0"/>
              </a:buClr>
              <a:buSzPct val="160000"/>
            </a:pPr>
            <a:r>
              <a:rPr lang="en-US" sz="3600" b="1" dirty="0" smtClean="0">
                <a:solidFill>
                  <a:schemeClr val="bg1"/>
                </a:solidFill>
                <a:latin typeface="Calibri" pitchFamily="34" charset="0"/>
              </a:rPr>
              <a:t>      Quality Education?</a:t>
            </a:r>
            <a:r>
              <a:rPr lang="en-US" sz="3200" dirty="0" smtClean="0">
                <a:solidFill>
                  <a:schemeClr val="bg1"/>
                </a:solidFill>
                <a:latin typeface="Calibri" pitchFamily="34" charset="0"/>
              </a:rPr>
              <a:t>     </a:t>
            </a:r>
            <a:endParaRPr lang="en-US" sz="3200" dirty="0">
              <a:solidFill>
                <a:schemeClr val="bg1"/>
              </a:solidFill>
              <a:latin typeface="Calibri" pitchFamily="34" charset="0"/>
            </a:endParaRPr>
          </a:p>
        </p:txBody>
      </p:sp>
      <p:cxnSp>
        <p:nvCxnSpPr>
          <p:cNvPr id="10" name="Straight Connector 9"/>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487" name="Picture 7"/>
          <p:cNvPicPr>
            <a:picLocks noChangeAspect="1" noChangeArrowheads="1"/>
          </p:cNvPicPr>
          <p:nvPr/>
        </p:nvPicPr>
        <p:blipFill>
          <a:blip r:embed="rId2" cstate="print"/>
          <a:stretch>
            <a:fillRect/>
          </a:stretch>
        </p:blipFill>
        <p:spPr bwMode="auto">
          <a:xfrm>
            <a:off x="6901554" y="0"/>
            <a:ext cx="2242445" cy="990600"/>
          </a:xfrm>
          <a:prstGeom prst="rect">
            <a:avLst/>
          </a:prstGeom>
          <a:noFill/>
          <a:ln w="9525">
            <a:noFill/>
            <a:miter lim="800000"/>
            <a:headEnd/>
            <a:tailEnd/>
          </a:ln>
        </p:spPr>
      </p:pic>
      <p:sp>
        <p:nvSpPr>
          <p:cNvPr id="15" name="TextBox 14"/>
          <p:cNvSpPr txBox="1"/>
          <p:nvPr/>
        </p:nvSpPr>
        <p:spPr>
          <a:xfrm>
            <a:off x="869732" y="2717899"/>
            <a:ext cx="2895600" cy="2616101"/>
          </a:xfrm>
          <a:prstGeom prst="rect">
            <a:avLst/>
          </a:prstGeom>
          <a:noFill/>
        </p:spPr>
        <p:txBody>
          <a:bodyPr wrap="square" rtlCol="0">
            <a:spAutoFit/>
          </a:bodyPr>
          <a:lstStyle/>
          <a:p>
            <a:pPr algn="ctr"/>
            <a:r>
              <a:rPr lang="en-US" sz="3600" b="1" dirty="0" smtClean="0">
                <a:solidFill>
                  <a:schemeClr val="bg1"/>
                </a:solidFill>
                <a:latin typeface="Maiandra GD" pitchFamily="34" charset="0"/>
              </a:rPr>
              <a:t>What are children learning in</a:t>
            </a:r>
          </a:p>
          <a:p>
            <a:pPr algn="ctr"/>
            <a:r>
              <a:rPr lang="en-US" sz="3600" b="1" dirty="0" smtClean="0">
                <a:solidFill>
                  <a:schemeClr val="bg1"/>
                </a:solidFill>
                <a:latin typeface="Maiandra GD" pitchFamily="34" charset="0"/>
              </a:rPr>
              <a:t>schools?</a:t>
            </a:r>
          </a:p>
          <a:p>
            <a:pPr algn="ctr"/>
            <a:endParaRPr lang="en-US" sz="2000" dirty="0">
              <a:solidFill>
                <a:schemeClr val="bg1"/>
              </a:solidFill>
              <a:latin typeface="Maiandra GD" pitchFamily="34" charset="0"/>
            </a:endParaRPr>
          </a:p>
        </p:txBody>
      </p:sp>
      <p:pic>
        <p:nvPicPr>
          <p:cNvPr id="13" name="Picture 12" descr="DSC07373.JPG"/>
          <p:cNvPicPr>
            <a:picLocks noChangeAspect="1"/>
          </p:cNvPicPr>
          <p:nvPr/>
        </p:nvPicPr>
        <p:blipFill>
          <a:blip r:embed="rId3" cstate="print"/>
          <a:stretch>
            <a:fillRect/>
          </a:stretch>
        </p:blipFill>
        <p:spPr>
          <a:xfrm>
            <a:off x="4038600" y="2436322"/>
            <a:ext cx="4791558" cy="343107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304800" y="1066800"/>
            <a:ext cx="8613058" cy="3048000"/>
          </a:xfrm>
          <a:prstGeom prst="rect">
            <a:avLst/>
          </a:prstGeom>
          <a:noFill/>
          <a:ln w="9525">
            <a:noFill/>
            <a:miter lim="800000"/>
            <a:headEnd/>
            <a:tailEnd/>
          </a:ln>
          <a:effectLst/>
        </p:spPr>
      </p:pic>
      <p:sp>
        <p:nvSpPr>
          <p:cNvPr id="11" name="TextBox 10"/>
          <p:cNvSpPr txBox="1"/>
          <p:nvPr/>
        </p:nvSpPr>
        <p:spPr>
          <a:xfrm>
            <a:off x="609600" y="5334000"/>
            <a:ext cx="8001000" cy="1077218"/>
          </a:xfrm>
          <a:prstGeom prst="rect">
            <a:avLst/>
          </a:prstGeom>
          <a:solidFill>
            <a:schemeClr val="bg1"/>
          </a:solidFill>
          <a:ln w="66675">
            <a:solidFill>
              <a:srgbClr val="FF0000"/>
            </a:solidFill>
          </a:ln>
        </p:spPr>
        <p:txBody>
          <a:bodyPr wrap="square" rtlCol="0">
            <a:spAutoFit/>
          </a:bodyPr>
          <a:lstStyle/>
          <a:p>
            <a:r>
              <a:rPr lang="en-US" sz="2800" b="1" dirty="0" smtClean="0">
                <a:solidFill>
                  <a:srgbClr val="FF0000"/>
                </a:solidFill>
                <a:latin typeface="Arial" pitchFamily="34" charset="0"/>
                <a:cs typeface="Arial" pitchFamily="34" charset="0"/>
              </a:rPr>
              <a:t>30% </a:t>
            </a:r>
            <a:r>
              <a:rPr lang="en-US" b="1" dirty="0" smtClean="0">
                <a:latin typeface="Arial" pitchFamily="34" charset="0"/>
                <a:cs typeface="Arial" pitchFamily="34" charset="0"/>
              </a:rPr>
              <a:t>Children in class 5 cannot read story (text of class 2) . In other words, 30% children are behind 3 classes with respect to their competency level.</a:t>
            </a:r>
            <a:endParaRPr lang="en-US" b="1" dirty="0">
              <a:latin typeface="Arial" pitchFamily="34" charset="0"/>
              <a:cs typeface="Arial" pitchFamily="34" charset="0"/>
            </a:endParaRPr>
          </a:p>
        </p:txBody>
      </p:sp>
      <p:sp>
        <p:nvSpPr>
          <p:cNvPr id="7" name="TextBox 6"/>
          <p:cNvSpPr txBox="1">
            <a:spLocks noChangeArrowheads="1"/>
          </p:cNvSpPr>
          <p:nvPr/>
        </p:nvSpPr>
        <p:spPr bwMode="auto">
          <a:xfrm>
            <a:off x="0" y="228600"/>
            <a:ext cx="8686800" cy="707886"/>
          </a:xfrm>
          <a:prstGeom prst="rect">
            <a:avLst/>
          </a:prstGeom>
          <a:solidFill>
            <a:srgbClr val="0070C0"/>
          </a:solidFill>
          <a:ln w="9525">
            <a:noFill/>
            <a:miter lim="800000"/>
            <a:headEnd/>
            <a:tailEnd/>
          </a:ln>
        </p:spPr>
        <p:txBody>
          <a:bodyPr wrap="square">
            <a:spAutoFit/>
          </a:bodyPr>
          <a:lstStyle/>
          <a:p>
            <a:pPr algn="ctr"/>
            <a:r>
              <a:rPr lang="en-US" sz="4000" b="1" dirty="0" smtClean="0">
                <a:solidFill>
                  <a:schemeClr val="bg1"/>
                </a:solidFill>
                <a:latin typeface="Calibri" pitchFamily="34" charset="0"/>
                <a:cs typeface="Calibri" pitchFamily="34" charset="0"/>
              </a:rPr>
              <a:t>LEARNING LEVEL - URDU</a:t>
            </a:r>
            <a:endParaRPr lang="en-US" sz="4000" b="1" dirty="0">
              <a:solidFill>
                <a:schemeClr val="bg1"/>
              </a:solidFill>
              <a:latin typeface="Calibri" pitchFamily="34" charset="0"/>
              <a:cs typeface="Calibri" pitchFamily="34" charset="0"/>
            </a:endParaRPr>
          </a:p>
        </p:txBody>
      </p:sp>
      <p:sp>
        <p:nvSpPr>
          <p:cNvPr id="14" name="Rectangle 13"/>
          <p:cNvSpPr/>
          <p:nvPr/>
        </p:nvSpPr>
        <p:spPr>
          <a:xfrm>
            <a:off x="304800" y="3657600"/>
            <a:ext cx="85344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2743200"/>
          <a:ext cx="8077200" cy="3796146"/>
        </p:xfrm>
        <a:graphic>
          <a:graphicData uri="http://schemas.openxmlformats.org/drawingml/2006/table">
            <a:tbl>
              <a:tblPr firstRow="1" bandRow="1">
                <a:tableStyleId>{5C22544A-7EE6-4342-B048-85BDC9FD1C3A}</a:tableStyleId>
              </a:tblPr>
              <a:tblGrid>
                <a:gridCol w="3352800"/>
                <a:gridCol w="2785872"/>
                <a:gridCol w="1938528"/>
              </a:tblGrid>
              <a:tr h="838200">
                <a:tc>
                  <a:txBody>
                    <a:bodyPr/>
                    <a:lstStyle/>
                    <a:p>
                      <a:pPr algn="ctr"/>
                      <a:r>
                        <a:rPr lang="en-US" dirty="0" smtClean="0"/>
                        <a:t>DISTRICT</a:t>
                      </a:r>
                      <a:endParaRPr lang="en-US" dirty="0"/>
                    </a:p>
                  </a:txBody>
                  <a:tcPr anchor="ctr"/>
                </a:tc>
                <a:tc>
                  <a:txBody>
                    <a:bodyPr/>
                    <a:lstStyle/>
                    <a:p>
                      <a:pPr algn="ctr"/>
                      <a:r>
                        <a:rPr lang="en-US" dirty="0" smtClean="0"/>
                        <a:t>% Children  who can </a:t>
                      </a:r>
                      <a:br>
                        <a:rPr lang="en-US" dirty="0" smtClean="0"/>
                      </a:br>
                      <a:r>
                        <a:rPr lang="en-US" dirty="0" smtClean="0"/>
                        <a:t>read</a:t>
                      </a:r>
                      <a:r>
                        <a:rPr lang="en-US" baseline="0" dirty="0" smtClean="0"/>
                        <a:t> URDU  Stories in Class 5</a:t>
                      </a:r>
                      <a:endParaRPr lang="en-US" dirty="0"/>
                    </a:p>
                  </a:txBody>
                  <a:tcPr anchor="ctr"/>
                </a:tc>
                <a:tc>
                  <a:txBody>
                    <a:bodyPr/>
                    <a:lstStyle/>
                    <a:p>
                      <a:pPr algn="ctr"/>
                      <a:r>
                        <a:rPr lang="en-US" dirty="0" smtClean="0"/>
                        <a:t>RANK</a:t>
                      </a:r>
                      <a:endParaRPr lang="en-US" dirty="0"/>
                    </a:p>
                  </a:txBody>
                  <a:tcPr anchor="ctr"/>
                </a:tc>
              </a:tr>
              <a:tr h="48029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400" b="1" kern="1200" dirty="0" err="1" smtClean="0">
                          <a:solidFill>
                            <a:schemeClr val="bg1"/>
                          </a:solidFill>
                          <a:latin typeface="+mn-lt"/>
                          <a:ea typeface="+mn-ea"/>
                          <a:cs typeface="+mn-cs"/>
                        </a:rPr>
                        <a:t>Narowal</a:t>
                      </a:r>
                      <a:endParaRPr kumimoji="0" lang="en-US" sz="2400" b="1" kern="1200" dirty="0" smtClean="0">
                        <a:solidFill>
                          <a:schemeClr val="bg1"/>
                        </a:solidFill>
                        <a:latin typeface="+mn-lt"/>
                        <a:ea typeface="+mn-ea"/>
                        <a:cs typeface="+mn-cs"/>
                      </a:endParaRPr>
                    </a:p>
                  </a:txBody>
                  <a:tcPr marL="9525" marR="9525" marT="9525" marB="0" anchor="ctr"/>
                </a:tc>
                <a:tc>
                  <a:txBody>
                    <a:bodyPr/>
                    <a:lstStyle/>
                    <a:p>
                      <a:pPr algn="ctr" fontAlgn="ctr"/>
                      <a:r>
                        <a:rPr lang="en-US" sz="2400" b="0" i="0" u="none" strike="noStrike" dirty="0" smtClean="0">
                          <a:solidFill>
                            <a:srgbClr val="000000"/>
                          </a:solidFill>
                          <a:latin typeface="+mj-lt"/>
                        </a:rPr>
                        <a:t>80.8</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1</a:t>
                      </a:r>
                      <a:endParaRPr lang="en-US" sz="2400" b="0" i="0" u="none" strike="noStrike" dirty="0">
                        <a:solidFill>
                          <a:srgbClr val="000000"/>
                        </a:solidFill>
                        <a:latin typeface="+mj-lt"/>
                      </a:endParaRPr>
                    </a:p>
                  </a:txBody>
                  <a:tcPr marL="9525" marR="9525" marT="9525" marB="0" anchor="ctr"/>
                </a:tc>
              </a:tr>
              <a:tr h="48029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400" b="1" kern="1200" dirty="0" err="1" smtClean="0">
                          <a:solidFill>
                            <a:schemeClr val="bg1"/>
                          </a:solidFill>
                          <a:latin typeface="+mn-lt"/>
                          <a:ea typeface="+mn-ea"/>
                          <a:cs typeface="+mn-cs"/>
                        </a:rPr>
                        <a:t>Gujrat</a:t>
                      </a:r>
                      <a:endParaRPr kumimoji="0" lang="en-US" sz="2400" b="1" kern="1200" dirty="0" smtClean="0">
                        <a:solidFill>
                          <a:schemeClr val="bg1"/>
                        </a:solidFill>
                        <a:latin typeface="+mn-lt"/>
                        <a:ea typeface="+mn-ea"/>
                        <a:cs typeface="+mn-cs"/>
                      </a:endParaRPr>
                    </a:p>
                  </a:txBody>
                  <a:tcPr marL="9525" marR="9525" marT="9525" marB="0" anchor="ctr"/>
                </a:tc>
                <a:tc>
                  <a:txBody>
                    <a:bodyPr/>
                    <a:lstStyle/>
                    <a:p>
                      <a:pPr algn="ctr" fontAlgn="ctr"/>
                      <a:r>
                        <a:rPr lang="en-US" sz="2400" b="0" i="0" u="none" strike="noStrike" dirty="0" smtClean="0">
                          <a:solidFill>
                            <a:srgbClr val="000000"/>
                          </a:solidFill>
                          <a:latin typeface="+mj-lt"/>
                        </a:rPr>
                        <a:t>72.5</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11</a:t>
                      </a:r>
                      <a:endParaRPr lang="en-US" sz="2400" b="0" i="0" u="none" strike="noStrike" dirty="0">
                        <a:solidFill>
                          <a:srgbClr val="000000"/>
                        </a:solidFill>
                        <a:latin typeface="+mj-lt"/>
                      </a:endParaRPr>
                    </a:p>
                  </a:txBody>
                  <a:tcPr marL="9525" marR="9525" marT="9525" marB="0" anchor="ctr"/>
                </a:tc>
              </a:tr>
              <a:tr h="480291">
                <a:tc>
                  <a:txBody>
                    <a:bodyPr/>
                    <a:lstStyle/>
                    <a:p>
                      <a:pPr algn="ctr" fontAlgn="ctr"/>
                      <a:r>
                        <a:rPr lang="en-US" sz="2400" b="1" i="0" u="none" strike="noStrike" dirty="0" err="1" smtClean="0">
                          <a:solidFill>
                            <a:srgbClr val="000000"/>
                          </a:solidFill>
                          <a:latin typeface="+mj-lt"/>
                        </a:rPr>
                        <a:t>Sheikhupura</a:t>
                      </a:r>
                      <a:endParaRPr lang="en-US" sz="2400" b="1"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71.0</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15</a:t>
                      </a:r>
                      <a:endParaRPr lang="en-US" sz="2400" b="0" i="0" u="none" strike="noStrike" dirty="0">
                        <a:solidFill>
                          <a:srgbClr val="000000"/>
                        </a:solidFill>
                        <a:latin typeface="+mj-lt"/>
                      </a:endParaRPr>
                    </a:p>
                  </a:txBody>
                  <a:tcPr marL="9525" marR="9525" marT="9525" marB="0" anchor="ctr"/>
                </a:tc>
              </a:tr>
              <a:tr h="480291">
                <a:tc>
                  <a:txBody>
                    <a:bodyPr/>
                    <a:lstStyle/>
                    <a:p>
                      <a:pPr algn="ctr" fontAlgn="ctr"/>
                      <a:r>
                        <a:rPr lang="en-US" sz="2400" b="1" i="0" u="none" strike="noStrike" dirty="0" err="1" smtClean="0">
                          <a:solidFill>
                            <a:srgbClr val="000000"/>
                          </a:solidFill>
                          <a:latin typeface="+mj-lt"/>
                        </a:rPr>
                        <a:t>Hafizabad</a:t>
                      </a:r>
                      <a:endParaRPr lang="en-US" sz="2400" b="1"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70.4</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17</a:t>
                      </a:r>
                      <a:endParaRPr lang="en-US" sz="2400" b="0" i="0" u="none" strike="noStrike" dirty="0">
                        <a:solidFill>
                          <a:srgbClr val="000000"/>
                        </a:solidFill>
                        <a:latin typeface="+mj-lt"/>
                      </a:endParaRPr>
                    </a:p>
                  </a:txBody>
                  <a:tcPr marL="9525" marR="9525" marT="9525" marB="0" anchor="ctr"/>
                </a:tc>
              </a:tr>
              <a:tr h="480291">
                <a:tc>
                  <a:txBody>
                    <a:bodyPr/>
                    <a:lstStyle/>
                    <a:p>
                      <a:pPr algn="ctr" fontAlgn="ctr"/>
                      <a:r>
                        <a:rPr lang="en-US" sz="2400" b="1" i="0" u="none" strike="noStrike" dirty="0" err="1" smtClean="0">
                          <a:solidFill>
                            <a:srgbClr val="000000"/>
                          </a:solidFill>
                          <a:latin typeface="+mj-lt"/>
                        </a:rPr>
                        <a:t>Mandi</a:t>
                      </a:r>
                      <a:r>
                        <a:rPr lang="en-US" sz="2400" b="1" i="0" u="none" strike="noStrike" dirty="0" smtClean="0">
                          <a:solidFill>
                            <a:srgbClr val="000000"/>
                          </a:solidFill>
                          <a:latin typeface="+mj-lt"/>
                        </a:rPr>
                        <a:t> </a:t>
                      </a:r>
                      <a:r>
                        <a:rPr lang="en-US" sz="2400" b="1" i="0" u="none" strike="noStrike" dirty="0" err="1" smtClean="0">
                          <a:solidFill>
                            <a:srgbClr val="000000"/>
                          </a:solidFill>
                          <a:latin typeface="+mj-lt"/>
                        </a:rPr>
                        <a:t>Bahuddin</a:t>
                      </a:r>
                      <a:endParaRPr lang="en-US" sz="2400" b="1"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70.2</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18</a:t>
                      </a:r>
                      <a:endParaRPr lang="en-US" sz="2400" b="0" i="0" u="none" strike="noStrike" dirty="0">
                        <a:solidFill>
                          <a:srgbClr val="000000"/>
                        </a:solidFill>
                        <a:latin typeface="+mj-lt"/>
                      </a:endParaRPr>
                    </a:p>
                  </a:txBody>
                  <a:tcPr marL="9525" marR="9525" marT="9525" marB="0" anchor="ctr"/>
                </a:tc>
              </a:tr>
              <a:tr h="48029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400" b="1" kern="1200" dirty="0" smtClean="0">
                          <a:solidFill>
                            <a:schemeClr val="bg1"/>
                          </a:solidFill>
                          <a:latin typeface="+mn-lt"/>
                          <a:ea typeface="+mn-ea"/>
                          <a:cs typeface="+mn-cs"/>
                        </a:rPr>
                        <a:t>Gujranwala</a:t>
                      </a:r>
                    </a:p>
                  </a:txBody>
                  <a:tcPr marL="9525" marR="9525" marT="9525" marB="0" anchor="ctr"/>
                </a:tc>
                <a:tc>
                  <a:txBody>
                    <a:bodyPr/>
                    <a:lstStyle/>
                    <a:p>
                      <a:pPr algn="ctr" fontAlgn="ctr"/>
                      <a:r>
                        <a:rPr lang="en-US" sz="2400" b="0" i="0" u="none" strike="noStrike" dirty="0" smtClean="0">
                          <a:solidFill>
                            <a:srgbClr val="000000"/>
                          </a:solidFill>
                          <a:latin typeface="+mj-lt"/>
                        </a:rPr>
                        <a:t>55.4</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31</a:t>
                      </a:r>
                      <a:endParaRPr lang="en-US" sz="2400" b="0" i="0" u="none" strike="noStrike" dirty="0">
                        <a:solidFill>
                          <a:srgbClr val="000000"/>
                        </a:solidFill>
                        <a:latin typeface="+mj-lt"/>
                      </a:endParaRPr>
                    </a:p>
                  </a:txBody>
                  <a:tcPr marL="9525" marR="9525" marT="9525" marB="0" anchor="ctr"/>
                </a:tc>
              </a:tr>
            </a:tbl>
          </a:graphicData>
        </a:graphic>
      </p:graphicFrame>
      <p:sp>
        <p:nvSpPr>
          <p:cNvPr id="8" name="Rectangle 7"/>
          <p:cNvSpPr/>
          <p:nvPr/>
        </p:nvSpPr>
        <p:spPr>
          <a:xfrm>
            <a:off x="533400" y="1161871"/>
            <a:ext cx="822960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600" b="1" dirty="0" err="1" smtClean="0">
                <a:solidFill>
                  <a:schemeClr val="bg1"/>
                </a:solidFill>
                <a:latin typeface="Arial" pitchFamily="34" charset="0"/>
                <a:cs typeface="Arial" pitchFamily="34" charset="0"/>
              </a:rPr>
              <a:t>Mandi</a:t>
            </a:r>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Bahauddin</a:t>
            </a:r>
            <a:r>
              <a:rPr lang="en-US" sz="3600" b="1" dirty="0" smtClean="0">
                <a:solidFill>
                  <a:schemeClr val="bg1"/>
                </a:solidFill>
                <a:latin typeface="Arial" pitchFamily="34" charset="0"/>
                <a:cs typeface="Arial" pitchFamily="34" charset="0"/>
              </a:rPr>
              <a:t> is at </a:t>
            </a:r>
            <a:r>
              <a:rPr lang="en-US" sz="3600" b="1" dirty="0" smtClean="0">
                <a:solidFill>
                  <a:srgbClr val="FF0000"/>
                </a:solidFill>
                <a:latin typeface="Arial" pitchFamily="34" charset="0"/>
                <a:cs typeface="Arial" pitchFamily="34" charset="0"/>
              </a:rPr>
              <a:t>18</a:t>
            </a:r>
            <a:r>
              <a:rPr lang="en-US" sz="3600" b="1" baseline="30000" dirty="0" smtClean="0">
                <a:solidFill>
                  <a:srgbClr val="FF0000"/>
                </a:solidFill>
                <a:latin typeface="Arial" pitchFamily="34" charset="0"/>
                <a:cs typeface="Arial" pitchFamily="34" charset="0"/>
              </a:rPr>
              <a:t>th</a:t>
            </a:r>
            <a:r>
              <a:rPr lang="en-US" sz="3600" b="1" dirty="0" smtClean="0">
                <a:solidFill>
                  <a:schemeClr val="bg1"/>
                </a:solidFill>
                <a:latin typeface="Arial" pitchFamily="34" charset="0"/>
                <a:cs typeface="Arial" pitchFamily="34" charset="0"/>
              </a:rPr>
              <a:t> position in district ranking (URDU)!</a:t>
            </a:r>
            <a:r>
              <a:rPr lang="en-US" sz="3600" b="1" dirty="0" smtClean="0">
                <a:solidFill>
                  <a:srgbClr val="FF0000"/>
                </a:solidFill>
                <a:latin typeface="Arial" pitchFamily="34" charset="0"/>
                <a:cs typeface="Arial" pitchFamily="34" charset="0"/>
              </a:rPr>
              <a:t> </a:t>
            </a:r>
            <a:endParaRPr lang="en-US" sz="2000" b="1" dirty="0">
              <a:solidFill>
                <a:sysClr val="windowText" lastClr="000000"/>
              </a:solidFill>
              <a:latin typeface="Arial" pitchFamily="34" charset="0"/>
              <a:cs typeface="Arial" pitchFamily="34" charset="0"/>
            </a:endParaRPr>
          </a:p>
        </p:txBody>
      </p:sp>
      <p:sp>
        <p:nvSpPr>
          <p:cNvPr id="9" name="Rectangle 8"/>
          <p:cNvSpPr/>
          <p:nvPr/>
        </p:nvSpPr>
        <p:spPr>
          <a:xfrm>
            <a:off x="533400" y="5638800"/>
            <a:ext cx="80772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a:spLocks noChangeArrowheads="1"/>
          </p:cNvSpPr>
          <p:nvPr/>
        </p:nvSpPr>
        <p:spPr bwMode="auto">
          <a:xfrm>
            <a:off x="0" y="228600"/>
            <a:ext cx="8686800" cy="707886"/>
          </a:xfrm>
          <a:prstGeom prst="rect">
            <a:avLst/>
          </a:prstGeom>
          <a:solidFill>
            <a:srgbClr val="0070C0"/>
          </a:solidFill>
          <a:ln w="9525">
            <a:noFill/>
            <a:miter lim="800000"/>
            <a:headEnd/>
            <a:tailEnd/>
          </a:ln>
        </p:spPr>
        <p:txBody>
          <a:bodyPr wrap="square">
            <a:spAutoFit/>
          </a:bodyPr>
          <a:lstStyle/>
          <a:p>
            <a:pPr algn="ctr"/>
            <a:r>
              <a:rPr lang="en-US" sz="4000" b="1" dirty="0" smtClean="0">
                <a:latin typeface="Calibri" pitchFamily="34" charset="0"/>
                <a:cs typeface="Calibri" pitchFamily="34" charset="0"/>
              </a:rPr>
              <a:t>LEARNING LEVEL – URDU </a:t>
            </a:r>
            <a:r>
              <a:rPr lang="en-US" sz="4000" b="1" dirty="0" smtClean="0">
                <a:solidFill>
                  <a:srgbClr val="FF0000"/>
                </a:solidFill>
                <a:latin typeface="Calibri" pitchFamily="34" charset="0"/>
                <a:cs typeface="Calibri" pitchFamily="34" charset="0"/>
              </a:rPr>
              <a:t>(Ranking)</a:t>
            </a:r>
            <a:endParaRPr lang="en-US" sz="4000" b="1" dirty="0">
              <a:solidFill>
                <a:srgbClr val="FF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22167" y="1066800"/>
            <a:ext cx="8817033" cy="3276600"/>
          </a:xfrm>
          <a:prstGeom prst="rect">
            <a:avLst/>
          </a:prstGeom>
          <a:noFill/>
          <a:ln w="9525">
            <a:noFill/>
            <a:miter lim="800000"/>
            <a:headEnd/>
            <a:tailEnd/>
          </a:ln>
          <a:effectLst/>
        </p:spPr>
      </p:pic>
      <p:sp>
        <p:nvSpPr>
          <p:cNvPr id="9" name="TextBox 8"/>
          <p:cNvSpPr txBox="1"/>
          <p:nvPr/>
        </p:nvSpPr>
        <p:spPr>
          <a:xfrm>
            <a:off x="381000" y="5257800"/>
            <a:ext cx="8305800" cy="1077218"/>
          </a:xfrm>
          <a:prstGeom prst="rect">
            <a:avLst/>
          </a:prstGeom>
          <a:solidFill>
            <a:schemeClr val="bg1"/>
          </a:solidFill>
          <a:ln w="66675">
            <a:solidFill>
              <a:srgbClr val="FF0000"/>
            </a:solidFill>
          </a:ln>
        </p:spPr>
        <p:txBody>
          <a:bodyPr wrap="square" rtlCol="0">
            <a:spAutoFit/>
          </a:bodyPr>
          <a:lstStyle/>
          <a:p>
            <a:r>
              <a:rPr lang="en-US" sz="2800" b="1" dirty="0" smtClean="0">
                <a:solidFill>
                  <a:srgbClr val="FF0000"/>
                </a:solidFill>
                <a:latin typeface="Arial" pitchFamily="34" charset="0"/>
                <a:cs typeface="Arial" pitchFamily="34" charset="0"/>
              </a:rPr>
              <a:t>38% </a:t>
            </a:r>
            <a:r>
              <a:rPr lang="en-US" b="1" dirty="0" smtClean="0">
                <a:latin typeface="Arial" pitchFamily="34" charset="0"/>
                <a:cs typeface="Arial" pitchFamily="34" charset="0"/>
              </a:rPr>
              <a:t>Children in class 5 cannot read sentences (text of class 2) . In other words, 38% children are behind 3 classes with respect to their competency level.</a:t>
            </a:r>
            <a:endParaRPr lang="en-US" b="1" dirty="0">
              <a:latin typeface="Arial" pitchFamily="34" charset="0"/>
              <a:cs typeface="Arial" pitchFamily="34" charset="0"/>
            </a:endParaRPr>
          </a:p>
        </p:txBody>
      </p:sp>
      <p:sp>
        <p:nvSpPr>
          <p:cNvPr id="12" name="TextBox 11"/>
          <p:cNvSpPr txBox="1">
            <a:spLocks noChangeArrowheads="1"/>
          </p:cNvSpPr>
          <p:nvPr/>
        </p:nvSpPr>
        <p:spPr bwMode="auto">
          <a:xfrm>
            <a:off x="0" y="228600"/>
            <a:ext cx="8686800" cy="769441"/>
          </a:xfrm>
          <a:prstGeom prst="rect">
            <a:avLst/>
          </a:prstGeom>
          <a:solidFill>
            <a:srgbClr val="0070C0"/>
          </a:solidFill>
          <a:ln w="9525">
            <a:noFill/>
            <a:miter lim="800000"/>
            <a:headEnd/>
            <a:tailEnd/>
          </a:ln>
        </p:spPr>
        <p:txBody>
          <a:bodyPr wrap="square">
            <a:spAutoFit/>
          </a:bodyPr>
          <a:lstStyle/>
          <a:p>
            <a:pPr algn="ctr"/>
            <a:r>
              <a:rPr lang="en-US" sz="4400" b="1" dirty="0" smtClean="0">
                <a:solidFill>
                  <a:schemeClr val="bg1"/>
                </a:solidFill>
                <a:latin typeface="Calibri" pitchFamily="34" charset="0"/>
                <a:cs typeface="Calibri" pitchFamily="34" charset="0"/>
              </a:rPr>
              <a:t>ENGLISH</a:t>
            </a:r>
            <a:endParaRPr lang="en-US" sz="4400" b="1" dirty="0">
              <a:solidFill>
                <a:schemeClr val="bg1"/>
              </a:solidFill>
              <a:latin typeface="Calibri" pitchFamily="34" charset="0"/>
              <a:cs typeface="Calibri" pitchFamily="34" charset="0"/>
            </a:endParaRPr>
          </a:p>
        </p:txBody>
      </p:sp>
      <p:sp>
        <p:nvSpPr>
          <p:cNvPr id="11" name="Rectangle 10"/>
          <p:cNvSpPr/>
          <p:nvPr/>
        </p:nvSpPr>
        <p:spPr>
          <a:xfrm>
            <a:off x="0" y="3962400"/>
            <a:ext cx="8929914" cy="4053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8600" y="2764617"/>
          <a:ext cx="8610600" cy="3889269"/>
        </p:xfrm>
        <a:graphic>
          <a:graphicData uri="http://schemas.openxmlformats.org/drawingml/2006/table">
            <a:tbl>
              <a:tblPr firstRow="1" bandRow="1">
                <a:tableStyleId>{5C22544A-7EE6-4342-B048-85BDC9FD1C3A}</a:tableStyleId>
              </a:tblPr>
              <a:tblGrid>
                <a:gridCol w="3574212"/>
                <a:gridCol w="2969844"/>
                <a:gridCol w="2066544"/>
              </a:tblGrid>
              <a:tr h="999153">
                <a:tc>
                  <a:txBody>
                    <a:bodyPr/>
                    <a:lstStyle/>
                    <a:p>
                      <a:pPr algn="ctr"/>
                      <a:r>
                        <a:rPr lang="en-US" dirty="0" smtClean="0"/>
                        <a:t>DISTRICT</a:t>
                      </a:r>
                      <a:endParaRPr lang="en-US" dirty="0"/>
                    </a:p>
                  </a:txBody>
                  <a:tcPr anchor="ctr"/>
                </a:tc>
                <a:tc>
                  <a:txBody>
                    <a:bodyPr/>
                    <a:lstStyle/>
                    <a:p>
                      <a:pPr algn="ctr"/>
                      <a:r>
                        <a:rPr lang="en-US" dirty="0" smtClean="0"/>
                        <a:t>% Children  who can </a:t>
                      </a:r>
                      <a:br>
                        <a:rPr lang="en-US" dirty="0" smtClean="0"/>
                      </a:br>
                      <a:r>
                        <a:rPr lang="en-US" dirty="0" smtClean="0"/>
                        <a:t>read</a:t>
                      </a:r>
                      <a:r>
                        <a:rPr lang="en-US" baseline="0" dirty="0" smtClean="0"/>
                        <a:t> English sentences</a:t>
                      </a:r>
                    </a:p>
                    <a:p>
                      <a:pPr algn="ctr"/>
                      <a:r>
                        <a:rPr lang="en-US" baseline="0" dirty="0" smtClean="0"/>
                        <a:t>In Class 5</a:t>
                      </a:r>
                      <a:endParaRPr lang="en-US" dirty="0"/>
                    </a:p>
                  </a:txBody>
                  <a:tcPr anchor="ctr"/>
                </a:tc>
                <a:tc>
                  <a:txBody>
                    <a:bodyPr/>
                    <a:lstStyle/>
                    <a:p>
                      <a:pPr algn="ctr"/>
                      <a:r>
                        <a:rPr lang="en-US" dirty="0" smtClean="0"/>
                        <a:t>RANK</a:t>
                      </a:r>
                      <a:endParaRPr lang="en-US" dirty="0"/>
                    </a:p>
                  </a:txBody>
                  <a:tcPr anchor="ctr"/>
                </a:tc>
              </a:tr>
              <a:tr h="48168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400" b="1" kern="1200" dirty="0" err="1" smtClean="0">
                          <a:solidFill>
                            <a:schemeClr val="bg1"/>
                          </a:solidFill>
                          <a:latin typeface="+mn-lt"/>
                          <a:ea typeface="+mn-ea"/>
                          <a:cs typeface="+mn-cs"/>
                        </a:rPr>
                        <a:t>Narowal</a:t>
                      </a:r>
                      <a:endParaRPr kumimoji="0" lang="en-US" sz="2400" b="1" kern="1200" dirty="0" smtClean="0">
                        <a:solidFill>
                          <a:schemeClr val="bg1"/>
                        </a:solidFill>
                        <a:latin typeface="+mn-lt"/>
                        <a:ea typeface="+mn-ea"/>
                        <a:cs typeface="+mn-cs"/>
                      </a:endParaRPr>
                    </a:p>
                  </a:txBody>
                  <a:tcPr marL="9525" marR="9525" marT="9525" marB="0" anchor="ctr"/>
                </a:tc>
                <a:tc>
                  <a:txBody>
                    <a:bodyPr/>
                    <a:lstStyle/>
                    <a:p>
                      <a:pPr algn="ctr" fontAlgn="ctr"/>
                      <a:r>
                        <a:rPr lang="en-US" sz="2400" b="0" i="0" u="none" strike="noStrike" dirty="0" smtClean="0">
                          <a:solidFill>
                            <a:srgbClr val="000000"/>
                          </a:solidFill>
                          <a:latin typeface="+mj-lt"/>
                        </a:rPr>
                        <a:t>78.2</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2</a:t>
                      </a:r>
                      <a:endParaRPr lang="en-US" sz="2400" b="0" i="0" u="none" strike="noStrike" dirty="0">
                        <a:solidFill>
                          <a:srgbClr val="000000"/>
                        </a:solidFill>
                        <a:latin typeface="+mj-lt"/>
                      </a:endParaRPr>
                    </a:p>
                  </a:txBody>
                  <a:tcPr marL="9525" marR="9525" marT="9525" marB="0" anchor="ctr"/>
                </a:tc>
              </a:tr>
              <a:tr h="481686">
                <a:tc>
                  <a:txBody>
                    <a:bodyPr/>
                    <a:lstStyle/>
                    <a:p>
                      <a:pPr algn="ctr" fontAlgn="ctr"/>
                      <a:r>
                        <a:rPr lang="en-US" sz="2400" b="1" i="0" u="none" strike="noStrike" dirty="0" err="1" smtClean="0">
                          <a:solidFill>
                            <a:srgbClr val="000000"/>
                          </a:solidFill>
                          <a:latin typeface="+mj-lt"/>
                        </a:rPr>
                        <a:t>Sheikhupura</a:t>
                      </a:r>
                      <a:endParaRPr lang="en-US" sz="2400" b="1"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68.5</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12</a:t>
                      </a:r>
                      <a:endParaRPr lang="en-US" sz="2400" b="0" i="0" u="none" strike="noStrike" dirty="0">
                        <a:solidFill>
                          <a:srgbClr val="000000"/>
                        </a:solidFill>
                        <a:latin typeface="+mj-lt"/>
                      </a:endParaRPr>
                    </a:p>
                  </a:txBody>
                  <a:tcPr marL="9525" marR="9525" marT="9525" marB="0" anchor="ctr"/>
                </a:tc>
              </a:tr>
              <a:tr h="48168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400" b="1" kern="1200" dirty="0" err="1" smtClean="0">
                          <a:solidFill>
                            <a:schemeClr val="bg1"/>
                          </a:solidFill>
                          <a:latin typeface="+mn-lt"/>
                          <a:ea typeface="+mn-ea"/>
                          <a:cs typeface="+mn-cs"/>
                        </a:rPr>
                        <a:t>Gujrat</a:t>
                      </a:r>
                      <a:endParaRPr kumimoji="0" lang="en-US" sz="2400" b="1" kern="1200" dirty="0" smtClean="0">
                        <a:solidFill>
                          <a:schemeClr val="bg1"/>
                        </a:solidFill>
                        <a:latin typeface="+mn-lt"/>
                        <a:ea typeface="+mn-ea"/>
                        <a:cs typeface="+mn-cs"/>
                      </a:endParaRPr>
                    </a:p>
                  </a:txBody>
                  <a:tcPr marL="9525" marR="9525" marT="9525" marB="0" anchor="ctr"/>
                </a:tc>
                <a:tc>
                  <a:txBody>
                    <a:bodyPr/>
                    <a:lstStyle/>
                    <a:p>
                      <a:pPr algn="ctr" fontAlgn="ctr"/>
                      <a:r>
                        <a:rPr lang="en-US" sz="2400" b="0" i="0" u="none" strike="noStrike" dirty="0" smtClean="0">
                          <a:solidFill>
                            <a:srgbClr val="000000"/>
                          </a:solidFill>
                          <a:latin typeface="+mj-lt"/>
                        </a:rPr>
                        <a:t>66.9</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15</a:t>
                      </a:r>
                      <a:endParaRPr lang="en-US" sz="2400" b="0" i="0" u="none" strike="noStrike" dirty="0">
                        <a:solidFill>
                          <a:srgbClr val="000000"/>
                        </a:solidFill>
                        <a:latin typeface="+mj-lt"/>
                      </a:endParaRPr>
                    </a:p>
                  </a:txBody>
                  <a:tcPr marL="9525" marR="9525" marT="9525" marB="0" anchor="ctr"/>
                </a:tc>
              </a:tr>
              <a:tr h="481686">
                <a:tc>
                  <a:txBody>
                    <a:bodyPr/>
                    <a:lstStyle/>
                    <a:p>
                      <a:pPr algn="ctr" fontAlgn="ctr"/>
                      <a:r>
                        <a:rPr lang="en-US" sz="2400" b="1" i="0" u="none" strike="noStrike" dirty="0" err="1" smtClean="0">
                          <a:solidFill>
                            <a:srgbClr val="000000"/>
                          </a:solidFill>
                          <a:latin typeface="+mj-lt"/>
                        </a:rPr>
                        <a:t>Mandi</a:t>
                      </a:r>
                      <a:r>
                        <a:rPr lang="en-US" sz="2400" b="1" i="0" u="none" strike="noStrike" dirty="0" smtClean="0">
                          <a:solidFill>
                            <a:srgbClr val="000000"/>
                          </a:solidFill>
                          <a:latin typeface="+mj-lt"/>
                        </a:rPr>
                        <a:t> </a:t>
                      </a:r>
                      <a:r>
                        <a:rPr lang="en-US" sz="2400" b="1" i="0" u="none" strike="noStrike" dirty="0" err="1" smtClean="0">
                          <a:solidFill>
                            <a:srgbClr val="000000"/>
                          </a:solidFill>
                          <a:latin typeface="+mj-lt"/>
                        </a:rPr>
                        <a:t>Bahuddin</a:t>
                      </a:r>
                      <a:endParaRPr lang="en-US" sz="2400" b="1"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61.7</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20</a:t>
                      </a:r>
                      <a:endParaRPr lang="en-US" sz="2400" b="0" i="0" u="none" strike="noStrike" dirty="0">
                        <a:solidFill>
                          <a:srgbClr val="000000"/>
                        </a:solidFill>
                        <a:latin typeface="+mj-lt"/>
                      </a:endParaRPr>
                    </a:p>
                  </a:txBody>
                  <a:tcPr marL="9525" marR="9525" marT="9525" marB="0" anchor="ctr"/>
                </a:tc>
              </a:tr>
              <a:tr h="481686">
                <a:tc>
                  <a:txBody>
                    <a:bodyPr/>
                    <a:lstStyle/>
                    <a:p>
                      <a:pPr algn="ctr" fontAlgn="ctr"/>
                      <a:r>
                        <a:rPr lang="en-US" sz="2400" b="1" i="0" u="none" strike="noStrike" dirty="0" err="1" smtClean="0">
                          <a:solidFill>
                            <a:srgbClr val="000000"/>
                          </a:solidFill>
                          <a:latin typeface="+mj-lt"/>
                        </a:rPr>
                        <a:t>Hafizabad</a:t>
                      </a:r>
                      <a:endParaRPr lang="en-US" sz="2400" b="1"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53.5</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28</a:t>
                      </a:r>
                      <a:endParaRPr lang="en-US" sz="2400" b="0" i="0" u="none" strike="noStrike" dirty="0">
                        <a:solidFill>
                          <a:srgbClr val="000000"/>
                        </a:solidFill>
                        <a:latin typeface="+mj-lt"/>
                      </a:endParaRPr>
                    </a:p>
                  </a:txBody>
                  <a:tcPr marL="9525" marR="9525" marT="9525" marB="0" anchor="ctr"/>
                </a:tc>
              </a:tr>
              <a:tr h="48168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400" b="1" kern="1200" dirty="0" smtClean="0">
                          <a:solidFill>
                            <a:schemeClr val="bg1"/>
                          </a:solidFill>
                          <a:latin typeface="+mn-lt"/>
                          <a:ea typeface="+mn-ea"/>
                          <a:cs typeface="+mn-cs"/>
                        </a:rPr>
                        <a:t>Gujranwala</a:t>
                      </a:r>
                    </a:p>
                  </a:txBody>
                  <a:tcPr marL="9525" marR="9525" marT="9525" marB="0" anchor="ctr"/>
                </a:tc>
                <a:tc>
                  <a:txBody>
                    <a:bodyPr/>
                    <a:lstStyle/>
                    <a:p>
                      <a:pPr algn="ctr" fontAlgn="ctr"/>
                      <a:r>
                        <a:rPr lang="en-US" sz="2400" b="0" i="0" u="none" strike="noStrike" dirty="0" smtClean="0">
                          <a:solidFill>
                            <a:srgbClr val="000000"/>
                          </a:solidFill>
                          <a:latin typeface="+mj-lt"/>
                        </a:rPr>
                        <a:t>39.4</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35</a:t>
                      </a:r>
                      <a:endParaRPr lang="en-US" sz="2400" b="0" i="0" u="none" strike="noStrike" dirty="0">
                        <a:solidFill>
                          <a:srgbClr val="000000"/>
                        </a:solidFill>
                        <a:latin typeface="+mj-lt"/>
                      </a:endParaRPr>
                    </a:p>
                  </a:txBody>
                  <a:tcPr marL="9525" marR="9525" marT="9525" marB="0" anchor="ctr"/>
                </a:tc>
              </a:tr>
            </a:tbl>
          </a:graphicData>
        </a:graphic>
      </p:graphicFrame>
      <p:sp>
        <p:nvSpPr>
          <p:cNvPr id="7" name="Rectangle 6"/>
          <p:cNvSpPr/>
          <p:nvPr/>
        </p:nvSpPr>
        <p:spPr>
          <a:xfrm>
            <a:off x="228600" y="5181600"/>
            <a:ext cx="86106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1143000"/>
            <a:ext cx="8610600" cy="1200329"/>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600" b="1" dirty="0" err="1" smtClean="0">
                <a:solidFill>
                  <a:schemeClr val="bg1"/>
                </a:solidFill>
                <a:latin typeface="Arial" pitchFamily="34" charset="0"/>
                <a:cs typeface="Arial" pitchFamily="34" charset="0"/>
              </a:rPr>
              <a:t>Mandi</a:t>
            </a:r>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Bahauddin</a:t>
            </a:r>
            <a:r>
              <a:rPr lang="en-US" sz="3600" b="1" dirty="0" smtClean="0">
                <a:solidFill>
                  <a:schemeClr val="bg1"/>
                </a:solidFill>
                <a:latin typeface="Arial" pitchFamily="34" charset="0"/>
                <a:cs typeface="Arial" pitchFamily="34" charset="0"/>
              </a:rPr>
              <a:t> is at </a:t>
            </a:r>
            <a:r>
              <a:rPr lang="en-US" sz="3600" b="1" dirty="0" smtClean="0">
                <a:solidFill>
                  <a:srgbClr val="FF0000"/>
                </a:solidFill>
                <a:latin typeface="Arial" pitchFamily="34" charset="0"/>
                <a:cs typeface="Arial" pitchFamily="34" charset="0"/>
              </a:rPr>
              <a:t>20</a:t>
            </a:r>
            <a:r>
              <a:rPr lang="en-US" sz="3600" b="1" baseline="30000" dirty="0" smtClean="0">
                <a:solidFill>
                  <a:srgbClr val="FF0000"/>
                </a:solidFill>
                <a:latin typeface="Arial" pitchFamily="34" charset="0"/>
                <a:cs typeface="Arial" pitchFamily="34" charset="0"/>
              </a:rPr>
              <a:t>th</a:t>
            </a:r>
            <a:r>
              <a:rPr lang="en-US" sz="3600" b="1" dirty="0" smtClean="0">
                <a:solidFill>
                  <a:schemeClr val="bg1"/>
                </a:solidFill>
                <a:latin typeface="Arial" pitchFamily="34" charset="0"/>
                <a:cs typeface="Arial" pitchFamily="34" charset="0"/>
              </a:rPr>
              <a:t> position in district ranking (English)!</a:t>
            </a:r>
            <a:endParaRPr lang="en-US" sz="3600" b="1" dirty="0">
              <a:solidFill>
                <a:schemeClr val="bg1"/>
              </a:solidFill>
              <a:latin typeface="Arial" pitchFamily="34" charset="0"/>
              <a:cs typeface="Arial" pitchFamily="34" charset="0"/>
            </a:endParaRPr>
          </a:p>
        </p:txBody>
      </p:sp>
      <p:sp>
        <p:nvSpPr>
          <p:cNvPr id="9" name="TextBox 8"/>
          <p:cNvSpPr txBox="1">
            <a:spLocks noChangeArrowheads="1"/>
          </p:cNvSpPr>
          <p:nvPr/>
        </p:nvSpPr>
        <p:spPr bwMode="auto">
          <a:xfrm>
            <a:off x="0" y="228600"/>
            <a:ext cx="8763000" cy="769441"/>
          </a:xfrm>
          <a:prstGeom prst="rect">
            <a:avLst/>
          </a:prstGeom>
          <a:solidFill>
            <a:srgbClr val="0070C0"/>
          </a:solidFill>
          <a:ln w="9525">
            <a:noFill/>
            <a:miter lim="800000"/>
            <a:headEnd/>
            <a:tailEnd/>
          </a:ln>
        </p:spPr>
        <p:txBody>
          <a:bodyPr wrap="square">
            <a:spAutoFit/>
          </a:bodyPr>
          <a:lstStyle/>
          <a:p>
            <a:pPr algn="ctr"/>
            <a:r>
              <a:rPr lang="en-US" sz="4400" b="1" dirty="0" smtClean="0">
                <a:latin typeface="Calibri" pitchFamily="34" charset="0"/>
                <a:cs typeface="Calibri" pitchFamily="34" charset="0"/>
              </a:rPr>
              <a:t>ENGLISH </a:t>
            </a:r>
            <a:r>
              <a:rPr lang="en-US" sz="4400" b="1" dirty="0" smtClean="0">
                <a:solidFill>
                  <a:srgbClr val="FF0000"/>
                </a:solidFill>
                <a:latin typeface="Calibri" pitchFamily="34" charset="0"/>
                <a:cs typeface="Calibri" pitchFamily="34" charset="0"/>
              </a:rPr>
              <a:t>(Ranking)</a:t>
            </a:r>
            <a:endParaRPr lang="en-US" sz="4400" b="1" dirty="0">
              <a:solidFill>
                <a:srgbClr val="FF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8686800" cy="769441"/>
          </a:xfrm>
          <a:prstGeom prst="rect">
            <a:avLst/>
          </a:prstGeom>
          <a:solidFill>
            <a:srgbClr val="0070C0"/>
          </a:solidFill>
          <a:ln w="9525">
            <a:noFill/>
            <a:miter lim="800000"/>
            <a:headEnd/>
            <a:tailEnd/>
          </a:ln>
        </p:spPr>
        <p:txBody>
          <a:bodyPr wrap="square">
            <a:spAutoFit/>
          </a:bodyPr>
          <a:lstStyle/>
          <a:p>
            <a:pPr algn="ctr"/>
            <a:r>
              <a:rPr lang="en-US" sz="4400" b="1" dirty="0" smtClean="0">
                <a:solidFill>
                  <a:schemeClr val="bg1"/>
                </a:solidFill>
                <a:latin typeface="Calibri" pitchFamily="34" charset="0"/>
                <a:cs typeface="Calibri" pitchFamily="34" charset="0"/>
              </a:rPr>
              <a:t>ASER PAKISTAN 2010-2015</a:t>
            </a:r>
            <a:endParaRPr lang="en-US" sz="4400" b="1" dirty="0">
              <a:latin typeface="Calibri" pitchFamily="34" charset="0"/>
              <a:cs typeface="Calibri" pitchFamily="34" charset="0"/>
            </a:endParaRPr>
          </a:p>
        </p:txBody>
      </p:sp>
      <p:sp>
        <p:nvSpPr>
          <p:cNvPr id="5" name="Subtitle 2"/>
          <p:cNvSpPr txBox="1">
            <a:spLocks/>
          </p:cNvSpPr>
          <p:nvPr/>
        </p:nvSpPr>
        <p:spPr>
          <a:xfrm>
            <a:off x="533400" y="1219200"/>
            <a:ext cx="8077200" cy="4953000"/>
          </a:xfrm>
          <a:prstGeom prst="rect">
            <a:avLst/>
          </a:prstGeom>
          <a:noFill/>
        </p:spPr>
        <p:style>
          <a:lnRef idx="2">
            <a:schemeClr val="accent1"/>
          </a:lnRef>
          <a:fillRef idx="1">
            <a:schemeClr val="lt1"/>
          </a:fillRef>
          <a:effectRef idx="0">
            <a:schemeClr val="accent1"/>
          </a:effectRef>
          <a:fontRef idx="minor">
            <a:schemeClr val="dk1"/>
          </a:fontRef>
        </p:style>
        <p:txBody>
          <a:bodyPr vert="horz">
            <a:normAutofit fontScale="92500" lnSpcReduction="20000"/>
          </a:bodyPr>
          <a:lstStyle/>
          <a:p>
            <a:pPr marL="463550" indent="-463550">
              <a:spcBef>
                <a:spcPts val="1000"/>
              </a:spcBef>
              <a:buClr>
                <a:schemeClr val="tx2">
                  <a:lumMod val="75000"/>
                </a:schemeClr>
              </a:buClr>
              <a:buFont typeface="Wingdings" pitchFamily="2" charset="2"/>
              <a:buChar char="q"/>
              <a:defRPr/>
            </a:pPr>
            <a:r>
              <a:rPr lang="en-US" sz="2800" dirty="0" smtClean="0">
                <a:solidFill>
                  <a:schemeClr val="tx1">
                    <a:lumMod val="50000"/>
                  </a:schemeClr>
                </a:solidFill>
                <a:latin typeface="Arial" pitchFamily="34" charset="0"/>
                <a:cs typeface="Arial" pitchFamily="34" charset="0"/>
              </a:rPr>
              <a:t>Citizen led large scale national household survey </a:t>
            </a:r>
            <a:r>
              <a:rPr lang="en-US" sz="2800" b="1" dirty="0" smtClean="0">
                <a:solidFill>
                  <a:schemeClr val="tx1">
                    <a:lumMod val="50000"/>
                  </a:schemeClr>
                </a:solidFill>
                <a:latin typeface="Arial" pitchFamily="34" charset="0"/>
                <a:cs typeface="Arial" pitchFamily="34" charset="0"/>
              </a:rPr>
              <a:t>(3-16).</a:t>
            </a:r>
          </a:p>
          <a:p>
            <a:pPr marL="463550" indent="-463550">
              <a:spcBef>
                <a:spcPts val="1000"/>
              </a:spcBef>
              <a:buClr>
                <a:schemeClr val="tx2">
                  <a:lumMod val="75000"/>
                </a:schemeClr>
              </a:buClr>
              <a:buFont typeface="Wingdings" pitchFamily="2" charset="2"/>
              <a:buChar char="q"/>
              <a:defRPr/>
            </a:pPr>
            <a:r>
              <a:rPr lang="en-US" sz="2800" dirty="0" smtClean="0">
                <a:solidFill>
                  <a:schemeClr val="tx1">
                    <a:lumMod val="50000"/>
                  </a:schemeClr>
                </a:solidFill>
                <a:latin typeface="Arial" pitchFamily="34" charset="0"/>
                <a:cs typeface="Arial" pitchFamily="34" charset="0"/>
              </a:rPr>
              <a:t>Measure quality of education in rural and some urban areas (5-16 years).</a:t>
            </a:r>
          </a:p>
          <a:p>
            <a:pPr marL="463550" indent="-463550">
              <a:spcBef>
                <a:spcPts val="1000"/>
              </a:spcBef>
              <a:buClr>
                <a:schemeClr val="tx2">
                  <a:lumMod val="75000"/>
                </a:schemeClr>
              </a:buClr>
              <a:buFont typeface="Wingdings" pitchFamily="2" charset="2"/>
              <a:buChar char="q"/>
              <a:defRPr/>
            </a:pPr>
            <a:r>
              <a:rPr lang="en-US" sz="2800" dirty="0" smtClean="0">
                <a:solidFill>
                  <a:schemeClr val="tx1">
                    <a:lumMod val="50000"/>
                  </a:schemeClr>
                </a:solidFill>
                <a:latin typeface="Arial" pitchFamily="34" charset="0"/>
                <a:cs typeface="Arial" pitchFamily="34" charset="0"/>
              </a:rPr>
              <a:t>Seeks to provide evidence on learning and access gaps.</a:t>
            </a:r>
            <a:endParaRPr lang="en-US" sz="2800" dirty="0" smtClean="0">
              <a:latin typeface="Arial" pitchFamily="34" charset="0"/>
              <a:cs typeface="Arial" pitchFamily="34" charset="0"/>
            </a:endParaRPr>
          </a:p>
          <a:p>
            <a:pPr marL="463550" indent="-463550">
              <a:spcBef>
                <a:spcPts val="1000"/>
              </a:spcBef>
              <a:buClr>
                <a:schemeClr val="tx2">
                  <a:lumMod val="75000"/>
                </a:schemeClr>
              </a:buClr>
              <a:defRPr/>
            </a:pPr>
            <a:r>
              <a:rPr lang="en-US" sz="2800" b="1" dirty="0" smtClean="0">
                <a:latin typeface="Arial" pitchFamily="34" charset="0"/>
                <a:cs typeface="Arial" pitchFamily="34" charset="0"/>
              </a:rPr>
              <a:t>Objectives are:</a:t>
            </a:r>
          </a:p>
          <a:p>
            <a:pPr marL="463550" indent="-463550">
              <a:spcBef>
                <a:spcPts val="1000"/>
              </a:spcBef>
              <a:buClr>
                <a:schemeClr val="tx2">
                  <a:lumMod val="75000"/>
                </a:schemeClr>
              </a:buClr>
              <a:buFont typeface="Wingdings" pitchFamily="2" charset="2"/>
              <a:buChar char="q"/>
              <a:defRPr/>
            </a:pPr>
            <a:r>
              <a:rPr lang="en-US" sz="2800" dirty="0" smtClean="0">
                <a:solidFill>
                  <a:schemeClr val="tx1">
                    <a:lumMod val="50000"/>
                  </a:schemeClr>
                </a:solidFill>
                <a:latin typeface="Arial" pitchFamily="34" charset="0"/>
                <a:cs typeface="Arial" pitchFamily="34" charset="0"/>
              </a:rPr>
              <a:t>To get reliable estimates of the status of children’s schooling and basic learning (reading and arithmetic level) at the district level.</a:t>
            </a:r>
          </a:p>
          <a:p>
            <a:pPr marL="463550" indent="-463550">
              <a:spcBef>
                <a:spcPts val="1000"/>
              </a:spcBef>
              <a:buClr>
                <a:schemeClr val="tx2">
                  <a:lumMod val="75000"/>
                </a:schemeClr>
              </a:buClr>
              <a:buFont typeface="Wingdings" pitchFamily="2" charset="2"/>
              <a:buChar char="q"/>
              <a:defRPr/>
            </a:pPr>
            <a:r>
              <a:rPr lang="en-US" sz="2800" dirty="0" smtClean="0">
                <a:solidFill>
                  <a:schemeClr val="tx1">
                    <a:lumMod val="50000"/>
                  </a:schemeClr>
                </a:solidFill>
                <a:latin typeface="Arial" pitchFamily="34" charset="0"/>
                <a:cs typeface="Arial" pitchFamily="34" charset="0"/>
              </a:rPr>
              <a:t>To measure the change in these basic learning and school statistics from last year.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5410200"/>
            <a:ext cx="8229600" cy="1138773"/>
          </a:xfrm>
          <a:prstGeom prst="rect">
            <a:avLst/>
          </a:prstGeom>
          <a:solidFill>
            <a:schemeClr val="bg1"/>
          </a:solidFill>
          <a:ln w="66675">
            <a:solidFill>
              <a:srgbClr val="FF0000"/>
            </a:solidFill>
          </a:ln>
        </p:spPr>
        <p:txBody>
          <a:bodyPr wrap="square" rtlCol="0">
            <a:spAutoFit/>
          </a:bodyPr>
          <a:lstStyle/>
          <a:p>
            <a:r>
              <a:rPr lang="en-US" sz="3200" b="1" dirty="0" smtClean="0">
                <a:solidFill>
                  <a:srgbClr val="FF0000"/>
                </a:solidFill>
                <a:latin typeface="Arial" pitchFamily="34" charset="0"/>
                <a:cs typeface="Arial" pitchFamily="34" charset="0"/>
              </a:rPr>
              <a:t>47% </a:t>
            </a:r>
            <a:r>
              <a:rPr lang="en-US" dirty="0" smtClean="0">
                <a:latin typeface="Arial" pitchFamily="34" charset="0"/>
                <a:cs typeface="Arial" pitchFamily="34" charset="0"/>
              </a:rPr>
              <a:t>Children in class 5 cannot do division (3 digits by 1 digit) . In other words, </a:t>
            </a:r>
            <a:r>
              <a:rPr lang="en-US" b="1" dirty="0" smtClean="0">
                <a:latin typeface="Arial" pitchFamily="34" charset="0"/>
                <a:cs typeface="Arial" pitchFamily="34" charset="0"/>
              </a:rPr>
              <a:t>47%</a:t>
            </a:r>
            <a:r>
              <a:rPr lang="en-US" dirty="0" smtClean="0">
                <a:latin typeface="Arial" pitchFamily="34" charset="0"/>
                <a:cs typeface="Arial" pitchFamily="34" charset="0"/>
              </a:rPr>
              <a:t> children are behind 2 classes with respect to their competency level in math</a:t>
            </a:r>
            <a:endParaRPr lang="en-US" dirty="0">
              <a:latin typeface="Arial" pitchFamily="34" charset="0"/>
              <a:cs typeface="Arial" pitchFamily="34" charset="0"/>
            </a:endParaRPr>
          </a:p>
        </p:txBody>
      </p:sp>
      <p:sp>
        <p:nvSpPr>
          <p:cNvPr id="9" name="TextBox 8"/>
          <p:cNvSpPr txBox="1">
            <a:spLocks noChangeArrowheads="1"/>
          </p:cNvSpPr>
          <p:nvPr/>
        </p:nvSpPr>
        <p:spPr bwMode="auto">
          <a:xfrm>
            <a:off x="0" y="228600"/>
            <a:ext cx="8686800" cy="769441"/>
          </a:xfrm>
          <a:prstGeom prst="rect">
            <a:avLst/>
          </a:prstGeom>
          <a:solidFill>
            <a:srgbClr val="0070C0"/>
          </a:solidFill>
          <a:ln w="9525">
            <a:noFill/>
            <a:miter lim="800000"/>
            <a:headEnd/>
            <a:tailEnd/>
          </a:ln>
        </p:spPr>
        <p:txBody>
          <a:bodyPr wrap="square">
            <a:spAutoFit/>
          </a:bodyPr>
          <a:lstStyle/>
          <a:p>
            <a:pPr algn="ctr"/>
            <a:r>
              <a:rPr lang="en-US" sz="4400" b="1" dirty="0" smtClean="0">
                <a:solidFill>
                  <a:schemeClr val="bg1"/>
                </a:solidFill>
                <a:latin typeface="Calibri" pitchFamily="34" charset="0"/>
                <a:cs typeface="Calibri" pitchFamily="34" charset="0"/>
              </a:rPr>
              <a:t>MATH</a:t>
            </a:r>
            <a:endParaRPr lang="en-US" sz="4400" b="1" dirty="0">
              <a:solidFill>
                <a:srgbClr val="FF0000"/>
              </a:solidFill>
              <a:latin typeface="Calibri" pitchFamily="34" charset="0"/>
              <a:cs typeface="Calibri" pitchFamily="34" charset="0"/>
            </a:endParaRPr>
          </a:p>
        </p:txBody>
      </p:sp>
      <p:pic>
        <p:nvPicPr>
          <p:cNvPr id="2" name="Picture 1"/>
          <p:cNvPicPr>
            <a:picLocks noChangeAspect="1" noChangeArrowheads="1"/>
          </p:cNvPicPr>
          <p:nvPr/>
        </p:nvPicPr>
        <p:blipFill>
          <a:blip r:embed="rId2" cstate="print"/>
          <a:srcRect/>
          <a:stretch>
            <a:fillRect/>
          </a:stretch>
        </p:blipFill>
        <p:spPr bwMode="auto">
          <a:xfrm>
            <a:off x="36022" y="1219200"/>
            <a:ext cx="8650778" cy="3200400"/>
          </a:xfrm>
          <a:prstGeom prst="rect">
            <a:avLst/>
          </a:prstGeom>
          <a:noFill/>
          <a:ln w="9525">
            <a:noFill/>
            <a:miter lim="800000"/>
            <a:headEnd/>
            <a:tailEnd/>
          </a:ln>
          <a:effectLst/>
        </p:spPr>
      </p:pic>
      <p:sp>
        <p:nvSpPr>
          <p:cNvPr id="11" name="Rectangle 10"/>
          <p:cNvSpPr/>
          <p:nvPr/>
        </p:nvSpPr>
        <p:spPr>
          <a:xfrm>
            <a:off x="0" y="3962400"/>
            <a:ext cx="86868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2590800"/>
          <a:ext cx="8077200" cy="4164113"/>
        </p:xfrm>
        <a:graphic>
          <a:graphicData uri="http://schemas.openxmlformats.org/drawingml/2006/table">
            <a:tbl>
              <a:tblPr firstRow="1" bandRow="1">
                <a:tableStyleId>{5C22544A-7EE6-4342-B048-85BDC9FD1C3A}</a:tableStyleId>
              </a:tblPr>
              <a:tblGrid>
                <a:gridCol w="3352800"/>
                <a:gridCol w="2785872"/>
                <a:gridCol w="1938528"/>
              </a:tblGrid>
              <a:tr h="1125041">
                <a:tc>
                  <a:txBody>
                    <a:bodyPr/>
                    <a:lstStyle/>
                    <a:p>
                      <a:pPr marL="0" algn="ctr" defTabSz="914400" rtl="0" eaLnBrk="1" latinLnBrk="0" hangingPunct="1"/>
                      <a:r>
                        <a:rPr lang="en-US" sz="1800" b="1" kern="1200" dirty="0" smtClean="0">
                          <a:solidFill>
                            <a:schemeClr val="lt1"/>
                          </a:solidFill>
                          <a:latin typeface="+mn-lt"/>
                          <a:ea typeface="+mn-ea"/>
                          <a:cs typeface="+mn-cs"/>
                        </a:rPr>
                        <a:t>DISTRICT</a:t>
                      </a:r>
                      <a:endParaRPr lang="en-US" sz="1800" b="1" kern="1200" dirty="0">
                        <a:solidFill>
                          <a:schemeClr val="lt1"/>
                        </a:solidFill>
                        <a:latin typeface="+mn-lt"/>
                        <a:ea typeface="+mn-ea"/>
                        <a:cs typeface="+mn-cs"/>
                      </a:endParaRPr>
                    </a:p>
                  </a:txBody>
                  <a:tcPr anchor="ctr"/>
                </a:tc>
                <a:tc>
                  <a:txBody>
                    <a:bodyPr/>
                    <a:lstStyle/>
                    <a:p>
                      <a:pPr marL="0" algn="ctr" defTabSz="914400" rtl="0" eaLnBrk="1" latinLnBrk="0" hangingPunct="1"/>
                      <a:r>
                        <a:rPr lang="en-US" sz="1800" b="1" kern="1200" dirty="0" smtClean="0">
                          <a:solidFill>
                            <a:schemeClr val="lt1"/>
                          </a:solidFill>
                          <a:latin typeface="+mn-lt"/>
                          <a:ea typeface="+mn-ea"/>
                          <a:cs typeface="+mn-cs"/>
                        </a:rPr>
                        <a:t>% Children</a:t>
                      </a:r>
                      <a:r>
                        <a:rPr lang="en-US" sz="1800" b="1" kern="1200" baseline="0" dirty="0" smtClean="0">
                          <a:solidFill>
                            <a:schemeClr val="lt1"/>
                          </a:solidFill>
                          <a:latin typeface="+mn-lt"/>
                          <a:ea typeface="+mn-ea"/>
                          <a:cs typeface="+mn-cs"/>
                        </a:rPr>
                        <a:t> who can do </a:t>
                      </a:r>
                      <a:br>
                        <a:rPr lang="en-US" sz="1800" b="1" kern="1200" baseline="0" dirty="0" smtClean="0">
                          <a:solidFill>
                            <a:schemeClr val="lt1"/>
                          </a:solidFill>
                          <a:latin typeface="+mn-lt"/>
                          <a:ea typeface="+mn-ea"/>
                          <a:cs typeface="+mn-cs"/>
                        </a:rPr>
                      </a:br>
                      <a:r>
                        <a:rPr lang="en-US" sz="1800" b="1" kern="1200" dirty="0" smtClean="0">
                          <a:solidFill>
                            <a:schemeClr val="lt1"/>
                          </a:solidFill>
                          <a:latin typeface="+mn-lt"/>
                          <a:ea typeface="+mn-ea"/>
                          <a:cs typeface="+mn-cs"/>
                        </a:rPr>
                        <a:t>3 Digits Division</a:t>
                      </a:r>
                    </a:p>
                    <a:p>
                      <a:pPr marL="0" algn="ctr" defTabSz="914400" rtl="0" eaLnBrk="1" latinLnBrk="0" hangingPunct="1"/>
                      <a:r>
                        <a:rPr lang="en-US" sz="1800" b="1" kern="1200" dirty="0" smtClean="0">
                          <a:solidFill>
                            <a:schemeClr val="lt1"/>
                          </a:solidFill>
                          <a:latin typeface="+mn-lt"/>
                          <a:ea typeface="+mn-ea"/>
                          <a:cs typeface="+mn-cs"/>
                        </a:rPr>
                        <a:t>in Class 5 </a:t>
                      </a:r>
                      <a:endParaRPr lang="en-US" sz="1800" b="1" kern="1200" dirty="0">
                        <a:solidFill>
                          <a:schemeClr val="lt1"/>
                        </a:solidFill>
                        <a:latin typeface="+mn-lt"/>
                        <a:ea typeface="+mn-ea"/>
                        <a:cs typeface="+mn-cs"/>
                      </a:endParaRPr>
                    </a:p>
                  </a:txBody>
                  <a:tcPr anchor="ctr"/>
                </a:tc>
                <a:tc>
                  <a:txBody>
                    <a:bodyPr/>
                    <a:lstStyle/>
                    <a:p>
                      <a:pPr marL="0" algn="ctr" defTabSz="914400" rtl="0" eaLnBrk="1" latinLnBrk="0" hangingPunct="1"/>
                      <a:r>
                        <a:rPr lang="en-US" sz="1800" b="1" kern="1200" dirty="0" smtClean="0">
                          <a:solidFill>
                            <a:schemeClr val="lt1"/>
                          </a:solidFill>
                          <a:latin typeface="+mn-lt"/>
                          <a:ea typeface="+mn-ea"/>
                          <a:cs typeface="+mn-cs"/>
                        </a:rPr>
                        <a:t>RANK</a:t>
                      </a:r>
                      <a:endParaRPr lang="en-US" sz="1800" b="1" kern="1200" dirty="0">
                        <a:solidFill>
                          <a:schemeClr val="lt1"/>
                        </a:solidFill>
                        <a:latin typeface="+mn-lt"/>
                        <a:ea typeface="+mn-ea"/>
                        <a:cs typeface="+mn-cs"/>
                      </a:endParaRPr>
                    </a:p>
                  </a:txBody>
                  <a:tcPr anchor="ctr"/>
                </a:tc>
              </a:tr>
              <a:tr h="50651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400" b="1" kern="1200" dirty="0" err="1" smtClean="0">
                          <a:solidFill>
                            <a:schemeClr val="bg1"/>
                          </a:solidFill>
                          <a:latin typeface="+mn-lt"/>
                          <a:ea typeface="+mn-ea"/>
                          <a:cs typeface="+mn-cs"/>
                        </a:rPr>
                        <a:t>Narowal</a:t>
                      </a:r>
                      <a:endParaRPr kumimoji="0" lang="en-US" sz="2400" b="1" kern="1200" dirty="0" smtClean="0">
                        <a:solidFill>
                          <a:schemeClr val="bg1"/>
                        </a:solidFill>
                        <a:latin typeface="+mn-lt"/>
                        <a:ea typeface="+mn-ea"/>
                        <a:cs typeface="+mn-cs"/>
                      </a:endParaRPr>
                    </a:p>
                  </a:txBody>
                  <a:tcPr marL="9525" marR="9525" marT="9525" marB="0" anchor="ctr"/>
                </a:tc>
                <a:tc>
                  <a:txBody>
                    <a:bodyPr/>
                    <a:lstStyle/>
                    <a:p>
                      <a:pPr algn="ctr" fontAlgn="ctr"/>
                      <a:r>
                        <a:rPr lang="en-US" sz="2400" b="0" i="0" u="none" strike="noStrike" dirty="0" smtClean="0">
                          <a:solidFill>
                            <a:srgbClr val="000000"/>
                          </a:solidFill>
                          <a:latin typeface="+mj-lt"/>
                        </a:rPr>
                        <a:t>69.9</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4</a:t>
                      </a:r>
                      <a:endParaRPr lang="en-US" sz="2400" b="0" i="0" u="none" strike="noStrike" dirty="0">
                        <a:solidFill>
                          <a:srgbClr val="000000"/>
                        </a:solidFill>
                        <a:latin typeface="+mj-lt"/>
                      </a:endParaRPr>
                    </a:p>
                  </a:txBody>
                  <a:tcPr marL="9525" marR="9525" marT="9525" marB="0" anchor="ctr"/>
                </a:tc>
              </a:tr>
              <a:tr h="506512">
                <a:tc>
                  <a:txBody>
                    <a:bodyPr/>
                    <a:lstStyle/>
                    <a:p>
                      <a:pPr algn="ctr" fontAlgn="ctr"/>
                      <a:r>
                        <a:rPr lang="en-US" sz="2400" b="1" i="0" u="none" strike="noStrike" dirty="0" err="1" smtClean="0">
                          <a:solidFill>
                            <a:srgbClr val="000000"/>
                          </a:solidFill>
                          <a:latin typeface="+mj-lt"/>
                        </a:rPr>
                        <a:t>Sheikhupura</a:t>
                      </a:r>
                      <a:endParaRPr lang="en-US" sz="2400" b="1"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56.9</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16</a:t>
                      </a:r>
                      <a:endParaRPr lang="en-US" sz="2400" b="0" i="0" u="none" strike="noStrike" dirty="0">
                        <a:solidFill>
                          <a:srgbClr val="000000"/>
                        </a:solidFill>
                        <a:latin typeface="+mj-lt"/>
                      </a:endParaRPr>
                    </a:p>
                  </a:txBody>
                  <a:tcPr marL="9525" marR="9525" marT="9525" marB="0" anchor="ctr"/>
                </a:tc>
              </a:tr>
              <a:tr h="50651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400" b="1" kern="1200" dirty="0" err="1" smtClean="0">
                          <a:solidFill>
                            <a:schemeClr val="bg1"/>
                          </a:solidFill>
                          <a:latin typeface="+mn-lt"/>
                          <a:ea typeface="+mn-ea"/>
                          <a:cs typeface="+mn-cs"/>
                        </a:rPr>
                        <a:t>Gujrat</a:t>
                      </a:r>
                      <a:endParaRPr kumimoji="0" lang="en-US" sz="2400" b="1" kern="1200" dirty="0" smtClean="0">
                        <a:solidFill>
                          <a:schemeClr val="bg1"/>
                        </a:solidFill>
                        <a:latin typeface="+mn-lt"/>
                        <a:ea typeface="+mn-ea"/>
                        <a:cs typeface="+mn-cs"/>
                      </a:endParaRPr>
                    </a:p>
                  </a:txBody>
                  <a:tcPr marL="9525" marR="9525" marT="9525" marB="0" anchor="ctr"/>
                </a:tc>
                <a:tc>
                  <a:txBody>
                    <a:bodyPr/>
                    <a:lstStyle/>
                    <a:p>
                      <a:pPr algn="ctr" fontAlgn="ctr"/>
                      <a:r>
                        <a:rPr lang="en-US" sz="2400" b="0" i="0" u="none" strike="noStrike" dirty="0" smtClean="0">
                          <a:solidFill>
                            <a:srgbClr val="000000"/>
                          </a:solidFill>
                          <a:latin typeface="+mj-lt"/>
                        </a:rPr>
                        <a:t>56.5</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17</a:t>
                      </a:r>
                      <a:endParaRPr lang="en-US" sz="2400" b="0" i="0" u="none" strike="noStrike" dirty="0">
                        <a:solidFill>
                          <a:srgbClr val="000000"/>
                        </a:solidFill>
                        <a:latin typeface="+mj-lt"/>
                      </a:endParaRPr>
                    </a:p>
                  </a:txBody>
                  <a:tcPr marL="9525" marR="9525" marT="9525" marB="0" anchor="ctr"/>
                </a:tc>
              </a:tr>
              <a:tr h="506512">
                <a:tc>
                  <a:txBody>
                    <a:bodyPr/>
                    <a:lstStyle/>
                    <a:p>
                      <a:pPr algn="ctr" fontAlgn="ctr"/>
                      <a:r>
                        <a:rPr lang="en-US" sz="2400" b="1" i="0" u="none" strike="noStrike" dirty="0" err="1" smtClean="0">
                          <a:solidFill>
                            <a:srgbClr val="000000"/>
                          </a:solidFill>
                          <a:latin typeface="+mj-lt"/>
                        </a:rPr>
                        <a:t>Mandi</a:t>
                      </a:r>
                      <a:r>
                        <a:rPr lang="en-US" sz="2400" b="1" i="0" u="none" strike="noStrike" dirty="0" smtClean="0">
                          <a:solidFill>
                            <a:srgbClr val="000000"/>
                          </a:solidFill>
                          <a:latin typeface="+mj-lt"/>
                        </a:rPr>
                        <a:t> </a:t>
                      </a:r>
                      <a:r>
                        <a:rPr lang="en-US" sz="2400" b="1" i="0" u="none" strike="noStrike" dirty="0" err="1" smtClean="0">
                          <a:solidFill>
                            <a:srgbClr val="000000"/>
                          </a:solidFill>
                          <a:latin typeface="+mj-lt"/>
                        </a:rPr>
                        <a:t>Bahuddin</a:t>
                      </a:r>
                      <a:endParaRPr lang="en-US" sz="2400" b="1"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53.5</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21</a:t>
                      </a:r>
                      <a:endParaRPr lang="en-US" sz="2400" b="0" i="0" u="none" strike="noStrike" dirty="0">
                        <a:solidFill>
                          <a:srgbClr val="000000"/>
                        </a:solidFill>
                        <a:latin typeface="+mj-lt"/>
                      </a:endParaRPr>
                    </a:p>
                  </a:txBody>
                  <a:tcPr marL="9525" marR="9525" marT="9525" marB="0" anchor="ctr"/>
                </a:tc>
              </a:tr>
              <a:tr h="506512">
                <a:tc>
                  <a:txBody>
                    <a:bodyPr/>
                    <a:lstStyle/>
                    <a:p>
                      <a:pPr algn="ctr" fontAlgn="ctr"/>
                      <a:r>
                        <a:rPr lang="en-US" sz="2400" b="1" i="0" u="none" strike="noStrike" dirty="0" err="1" smtClean="0">
                          <a:solidFill>
                            <a:srgbClr val="000000"/>
                          </a:solidFill>
                          <a:latin typeface="+mj-lt"/>
                        </a:rPr>
                        <a:t>Hafizabad</a:t>
                      </a:r>
                      <a:endParaRPr lang="en-US" sz="2400" b="1"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52.5</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24</a:t>
                      </a:r>
                      <a:endParaRPr lang="en-US" sz="2400" b="0" i="0" u="none" strike="noStrike" dirty="0">
                        <a:solidFill>
                          <a:srgbClr val="000000"/>
                        </a:solidFill>
                        <a:latin typeface="+mj-lt"/>
                      </a:endParaRPr>
                    </a:p>
                  </a:txBody>
                  <a:tcPr marL="9525" marR="9525" marT="9525" marB="0" anchor="ctr"/>
                </a:tc>
              </a:tr>
              <a:tr h="50651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400" b="1" kern="1200" dirty="0" smtClean="0">
                          <a:solidFill>
                            <a:schemeClr val="bg1"/>
                          </a:solidFill>
                          <a:latin typeface="+mn-lt"/>
                          <a:ea typeface="+mn-ea"/>
                          <a:cs typeface="+mn-cs"/>
                        </a:rPr>
                        <a:t>Gujranwala</a:t>
                      </a:r>
                    </a:p>
                  </a:txBody>
                  <a:tcPr marL="9525" marR="9525" marT="9525" marB="0" anchor="ctr"/>
                </a:tc>
                <a:tc>
                  <a:txBody>
                    <a:bodyPr/>
                    <a:lstStyle/>
                    <a:p>
                      <a:pPr algn="ctr" fontAlgn="ctr"/>
                      <a:r>
                        <a:rPr lang="en-US" sz="2400" b="0" i="0" u="none" strike="noStrike" dirty="0" smtClean="0">
                          <a:solidFill>
                            <a:srgbClr val="000000"/>
                          </a:solidFill>
                          <a:latin typeface="+mj-lt"/>
                        </a:rPr>
                        <a:t>40.6</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32</a:t>
                      </a:r>
                      <a:endParaRPr lang="en-US" sz="2400" b="0" i="0" u="none" strike="noStrike" dirty="0">
                        <a:solidFill>
                          <a:srgbClr val="000000"/>
                        </a:solidFill>
                        <a:latin typeface="+mj-lt"/>
                      </a:endParaRPr>
                    </a:p>
                  </a:txBody>
                  <a:tcPr marL="9525" marR="9525" marT="9525" marB="0" anchor="ctr"/>
                </a:tc>
              </a:tr>
            </a:tbl>
          </a:graphicData>
        </a:graphic>
      </p:graphicFrame>
      <p:sp>
        <p:nvSpPr>
          <p:cNvPr id="7" name="Rectangle 6"/>
          <p:cNvSpPr/>
          <p:nvPr/>
        </p:nvSpPr>
        <p:spPr>
          <a:xfrm>
            <a:off x="533400" y="1066800"/>
            <a:ext cx="8077200" cy="1938992"/>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4000" b="1" dirty="0" err="1" smtClean="0">
                <a:solidFill>
                  <a:schemeClr val="bg1"/>
                </a:solidFill>
                <a:latin typeface="Arial" pitchFamily="34" charset="0"/>
                <a:cs typeface="Arial" pitchFamily="34" charset="0"/>
              </a:rPr>
              <a:t>Mandi</a:t>
            </a:r>
            <a:r>
              <a:rPr lang="en-US" sz="4000" b="1" dirty="0" smtClean="0">
                <a:solidFill>
                  <a:schemeClr val="bg1"/>
                </a:solidFill>
                <a:latin typeface="Arial" pitchFamily="34" charset="0"/>
                <a:cs typeface="Arial" pitchFamily="34" charset="0"/>
              </a:rPr>
              <a:t> </a:t>
            </a:r>
            <a:r>
              <a:rPr lang="en-US" sz="4000" b="1" dirty="0" err="1" smtClean="0">
                <a:solidFill>
                  <a:schemeClr val="bg1"/>
                </a:solidFill>
                <a:latin typeface="Arial" pitchFamily="34" charset="0"/>
                <a:cs typeface="Arial" pitchFamily="34" charset="0"/>
              </a:rPr>
              <a:t>Bahauddin</a:t>
            </a:r>
            <a:r>
              <a:rPr lang="en-US" sz="4000" b="1" dirty="0" smtClean="0">
                <a:solidFill>
                  <a:schemeClr val="bg1"/>
                </a:solidFill>
                <a:latin typeface="Arial" pitchFamily="34" charset="0"/>
                <a:cs typeface="Arial" pitchFamily="34" charset="0"/>
              </a:rPr>
              <a:t> is at </a:t>
            </a:r>
            <a:r>
              <a:rPr lang="en-US" sz="3200" b="1" dirty="0" smtClean="0">
                <a:solidFill>
                  <a:srgbClr val="FF0000"/>
                </a:solidFill>
                <a:latin typeface="Arial" pitchFamily="34" charset="0"/>
                <a:cs typeface="Arial" pitchFamily="34" charset="0"/>
              </a:rPr>
              <a:t>21</a:t>
            </a:r>
            <a:r>
              <a:rPr lang="en-US" sz="3200" b="1" baseline="30000" dirty="0" smtClean="0">
                <a:solidFill>
                  <a:srgbClr val="FF0000"/>
                </a:solidFill>
                <a:latin typeface="Arial" pitchFamily="34" charset="0"/>
                <a:cs typeface="Arial" pitchFamily="34" charset="0"/>
              </a:rPr>
              <a:t>st</a:t>
            </a:r>
            <a:r>
              <a:rPr lang="en-US" sz="4000" b="1" dirty="0" smtClean="0">
                <a:solidFill>
                  <a:schemeClr val="bg1"/>
                </a:solidFill>
                <a:latin typeface="Arial" pitchFamily="34" charset="0"/>
                <a:cs typeface="Arial" pitchFamily="34" charset="0"/>
              </a:rPr>
              <a:t> position in district ranking (MATH)!</a:t>
            </a:r>
            <a:endParaRPr lang="en-US" sz="4000" b="1" dirty="0">
              <a:solidFill>
                <a:schemeClr val="bg1"/>
              </a:solidFill>
              <a:latin typeface="Arial" pitchFamily="34" charset="0"/>
              <a:cs typeface="Arial" pitchFamily="34" charset="0"/>
            </a:endParaRPr>
          </a:p>
        </p:txBody>
      </p:sp>
      <p:sp>
        <p:nvSpPr>
          <p:cNvPr id="9" name="Rectangle 8"/>
          <p:cNvSpPr/>
          <p:nvPr/>
        </p:nvSpPr>
        <p:spPr>
          <a:xfrm>
            <a:off x="609600" y="5257800"/>
            <a:ext cx="80772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a:spLocks noChangeArrowheads="1"/>
          </p:cNvSpPr>
          <p:nvPr/>
        </p:nvSpPr>
        <p:spPr bwMode="auto">
          <a:xfrm>
            <a:off x="0" y="228600"/>
            <a:ext cx="8686800" cy="769441"/>
          </a:xfrm>
          <a:prstGeom prst="rect">
            <a:avLst/>
          </a:prstGeom>
          <a:solidFill>
            <a:srgbClr val="0070C0"/>
          </a:solidFill>
          <a:ln w="9525">
            <a:noFill/>
            <a:miter lim="800000"/>
            <a:headEnd/>
            <a:tailEnd/>
          </a:ln>
        </p:spPr>
        <p:txBody>
          <a:bodyPr wrap="square">
            <a:spAutoFit/>
          </a:bodyPr>
          <a:lstStyle/>
          <a:p>
            <a:pPr algn="ctr"/>
            <a:r>
              <a:rPr lang="en-US" sz="4400" b="1" dirty="0" smtClean="0">
                <a:latin typeface="Calibri" pitchFamily="34" charset="0"/>
                <a:cs typeface="Calibri" pitchFamily="34" charset="0"/>
              </a:rPr>
              <a:t>MATH </a:t>
            </a:r>
            <a:r>
              <a:rPr lang="en-US" sz="4400" b="1" dirty="0" smtClean="0">
                <a:solidFill>
                  <a:srgbClr val="FF0000"/>
                </a:solidFill>
                <a:latin typeface="Calibri" pitchFamily="34" charset="0"/>
                <a:cs typeface="Calibri" pitchFamily="34" charset="0"/>
              </a:rPr>
              <a:t>(Ranking)</a:t>
            </a:r>
            <a:endParaRPr lang="en-US" sz="4400" b="1" dirty="0">
              <a:solidFill>
                <a:srgbClr val="FF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1905000"/>
          <a:ext cx="8305801" cy="3886200"/>
        </p:xfrm>
        <a:graphic>
          <a:graphicData uri="http://schemas.openxmlformats.org/drawingml/2006/table">
            <a:tbl>
              <a:tblPr firstRow="1" bandRow="1">
                <a:tableStyleId>{5C22544A-7EE6-4342-B048-85BDC9FD1C3A}</a:tableStyleId>
              </a:tblPr>
              <a:tblGrid>
                <a:gridCol w="914400"/>
                <a:gridCol w="4343400"/>
                <a:gridCol w="1600200"/>
                <a:gridCol w="1447801"/>
              </a:tblGrid>
              <a:tr h="1055736">
                <a:tc>
                  <a:txBody>
                    <a:bodyPr/>
                    <a:lstStyle/>
                    <a:p>
                      <a:pPr algn="ctr"/>
                      <a:r>
                        <a:rPr lang="en-US" sz="2800" dirty="0" smtClean="0"/>
                        <a:t>Sr. No.</a:t>
                      </a:r>
                      <a:endParaRPr lang="en-US" sz="2800" dirty="0"/>
                    </a:p>
                  </a:txBody>
                  <a:tcPr anchor="ctr"/>
                </a:tc>
                <a:tc>
                  <a:txBody>
                    <a:bodyPr/>
                    <a:lstStyle/>
                    <a:p>
                      <a:pPr algn="ctr"/>
                      <a:r>
                        <a:rPr lang="en-US" sz="2800" dirty="0" smtClean="0"/>
                        <a:t>Indicator</a:t>
                      </a:r>
                      <a:endParaRPr lang="en-US" sz="2800" dirty="0"/>
                    </a:p>
                  </a:txBody>
                  <a:tcPr anchor="ctr"/>
                </a:tc>
                <a:tc>
                  <a:txBody>
                    <a:bodyPr/>
                    <a:lstStyle/>
                    <a:p>
                      <a:pPr algn="ctr"/>
                      <a:r>
                        <a:rPr lang="en-US" sz="2800" dirty="0" smtClean="0"/>
                        <a:t>%  </a:t>
                      </a:r>
                      <a:endParaRPr lang="en-US" sz="2800" dirty="0"/>
                    </a:p>
                  </a:txBody>
                  <a:tcPr anchor="ctr"/>
                </a:tc>
                <a:tc>
                  <a:txBody>
                    <a:bodyPr/>
                    <a:lstStyle/>
                    <a:p>
                      <a:pPr algn="ctr"/>
                      <a:r>
                        <a:rPr lang="en-US" sz="2800" dirty="0" smtClean="0"/>
                        <a:t>Rank</a:t>
                      </a:r>
                      <a:endParaRPr lang="en-US" sz="2800" dirty="0"/>
                    </a:p>
                  </a:txBody>
                  <a:tcPr anchor="ctr"/>
                </a:tc>
              </a:tr>
              <a:tr h="707616">
                <a:tc>
                  <a:txBody>
                    <a:bodyPr/>
                    <a:lstStyle/>
                    <a:p>
                      <a:r>
                        <a:rPr lang="en-US" sz="2400" dirty="0" smtClean="0"/>
                        <a:t>1</a:t>
                      </a:r>
                      <a:endParaRPr lang="en-US" sz="2400" dirty="0"/>
                    </a:p>
                  </a:txBody>
                  <a:tcPr anchor="ctr"/>
                </a:tc>
                <a:tc>
                  <a:txBody>
                    <a:bodyPr/>
                    <a:lstStyle/>
                    <a:p>
                      <a:r>
                        <a:rPr lang="en-US" sz="2800" dirty="0" smtClean="0"/>
                        <a:t>Out</a:t>
                      </a:r>
                      <a:r>
                        <a:rPr lang="en-US" sz="2800" baseline="0" dirty="0" smtClean="0"/>
                        <a:t> </a:t>
                      </a:r>
                      <a:r>
                        <a:rPr lang="en-US" sz="2800" dirty="0" smtClean="0"/>
                        <a:t>of</a:t>
                      </a:r>
                      <a:r>
                        <a:rPr lang="en-US" sz="2800" baseline="0" dirty="0" smtClean="0"/>
                        <a:t> </a:t>
                      </a:r>
                      <a:r>
                        <a:rPr lang="en-US" sz="2800" dirty="0" smtClean="0"/>
                        <a:t>School Children</a:t>
                      </a:r>
                      <a:endParaRPr lang="en-US" sz="2800" dirty="0"/>
                    </a:p>
                  </a:txBody>
                  <a:tcPr anchor="ctr"/>
                </a:tc>
                <a:tc>
                  <a:txBody>
                    <a:bodyPr/>
                    <a:lstStyle/>
                    <a:p>
                      <a:pPr algn="ctr" fontAlgn="ctr"/>
                      <a:r>
                        <a:rPr lang="en-US" sz="2400" b="0" i="0" u="none" strike="noStrike" dirty="0" smtClean="0">
                          <a:solidFill>
                            <a:srgbClr val="000000"/>
                          </a:solidFill>
                          <a:latin typeface="+mj-lt"/>
                        </a:rPr>
                        <a:t>10.3</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10</a:t>
                      </a:r>
                      <a:endParaRPr lang="en-US" sz="2400" b="0" i="0" u="none" strike="noStrike" dirty="0">
                        <a:solidFill>
                          <a:srgbClr val="000000"/>
                        </a:solidFill>
                        <a:latin typeface="+mj-lt"/>
                      </a:endParaRPr>
                    </a:p>
                  </a:txBody>
                  <a:tcPr marL="9525" marR="9525" marT="9525" marB="0" anchor="ctr">
                    <a:solidFill>
                      <a:srgbClr val="00B050"/>
                    </a:solidFill>
                  </a:tcPr>
                </a:tc>
              </a:tr>
              <a:tr h="707616">
                <a:tc>
                  <a:txBody>
                    <a:bodyPr/>
                    <a:lstStyle/>
                    <a:p>
                      <a:r>
                        <a:rPr lang="en-US" sz="2400" dirty="0" smtClean="0"/>
                        <a:t>2</a:t>
                      </a:r>
                      <a:endParaRPr lang="en-US" sz="2400" dirty="0"/>
                    </a:p>
                  </a:txBody>
                  <a:tcPr anchor="ctr"/>
                </a:tc>
                <a:tc>
                  <a:txBody>
                    <a:bodyPr/>
                    <a:lstStyle/>
                    <a:p>
                      <a:r>
                        <a:rPr lang="en-US" sz="2800" dirty="0" smtClean="0"/>
                        <a:t>Urdu Readings</a:t>
                      </a:r>
                      <a:endParaRPr lang="en-US" sz="2800" dirty="0"/>
                    </a:p>
                  </a:txBody>
                  <a:tcPr anchor="ctr"/>
                </a:tc>
                <a:tc>
                  <a:txBody>
                    <a:bodyPr/>
                    <a:lstStyle/>
                    <a:p>
                      <a:pPr algn="ctr" fontAlgn="ctr"/>
                      <a:r>
                        <a:rPr lang="en-US" sz="2400" b="0" i="0" u="none" strike="noStrike" dirty="0" smtClean="0">
                          <a:solidFill>
                            <a:srgbClr val="000000"/>
                          </a:solidFill>
                          <a:latin typeface="+mj-lt"/>
                        </a:rPr>
                        <a:t>70.2</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18</a:t>
                      </a:r>
                      <a:endParaRPr lang="en-US" sz="2400" b="0" i="0" u="none" strike="noStrike" dirty="0">
                        <a:solidFill>
                          <a:srgbClr val="000000"/>
                        </a:solidFill>
                        <a:latin typeface="+mj-lt"/>
                      </a:endParaRPr>
                    </a:p>
                  </a:txBody>
                  <a:tcPr marL="9525" marR="9525" marT="9525" marB="0" anchor="ctr">
                    <a:solidFill>
                      <a:srgbClr val="C00000"/>
                    </a:solidFill>
                  </a:tcPr>
                </a:tc>
              </a:tr>
              <a:tr h="707616">
                <a:tc>
                  <a:txBody>
                    <a:bodyPr/>
                    <a:lstStyle/>
                    <a:p>
                      <a:r>
                        <a:rPr lang="en-US" sz="2400" dirty="0" smtClean="0"/>
                        <a:t>3</a:t>
                      </a:r>
                      <a:endParaRPr lang="en-US" sz="2400" dirty="0"/>
                    </a:p>
                  </a:txBody>
                  <a:tcPr anchor="ctr"/>
                </a:tc>
                <a:tc>
                  <a:txBody>
                    <a:bodyPr/>
                    <a:lstStyle/>
                    <a:p>
                      <a:r>
                        <a:rPr lang="en-US" sz="2800" dirty="0" smtClean="0"/>
                        <a:t>English</a:t>
                      </a:r>
                      <a:r>
                        <a:rPr lang="en-US" sz="2800" baseline="0" dirty="0" smtClean="0"/>
                        <a:t> Readings</a:t>
                      </a:r>
                      <a:endParaRPr lang="en-US" sz="2800" dirty="0"/>
                    </a:p>
                  </a:txBody>
                  <a:tcPr anchor="ctr"/>
                </a:tc>
                <a:tc>
                  <a:txBody>
                    <a:bodyPr/>
                    <a:lstStyle/>
                    <a:p>
                      <a:pPr algn="ctr" fontAlgn="ctr"/>
                      <a:r>
                        <a:rPr lang="en-US" sz="2400" b="0" i="0" u="none" strike="noStrike" dirty="0" smtClean="0">
                          <a:solidFill>
                            <a:srgbClr val="000000"/>
                          </a:solidFill>
                          <a:latin typeface="+mj-lt"/>
                        </a:rPr>
                        <a:t>61.7</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20</a:t>
                      </a:r>
                      <a:endParaRPr lang="en-US" sz="2400" b="0" i="0" u="none" strike="noStrike" dirty="0">
                        <a:solidFill>
                          <a:srgbClr val="000000"/>
                        </a:solidFill>
                        <a:latin typeface="+mj-lt"/>
                      </a:endParaRPr>
                    </a:p>
                  </a:txBody>
                  <a:tcPr marL="9525" marR="9525" marT="9525" marB="0" anchor="ctr">
                    <a:solidFill>
                      <a:srgbClr val="C00000"/>
                    </a:solidFill>
                  </a:tcPr>
                </a:tc>
              </a:tr>
              <a:tr h="707616">
                <a:tc>
                  <a:txBody>
                    <a:bodyPr/>
                    <a:lstStyle/>
                    <a:p>
                      <a:r>
                        <a:rPr lang="en-US" sz="2400" dirty="0" smtClean="0"/>
                        <a:t>4</a:t>
                      </a:r>
                      <a:endParaRPr lang="en-US" sz="2400" dirty="0"/>
                    </a:p>
                  </a:txBody>
                  <a:tcPr anchor="ctr"/>
                </a:tc>
                <a:tc>
                  <a:txBody>
                    <a:bodyPr/>
                    <a:lstStyle/>
                    <a:p>
                      <a:r>
                        <a:rPr lang="en-US" sz="2800" dirty="0" smtClean="0"/>
                        <a:t>Arithmetic learning</a:t>
                      </a:r>
                      <a:endParaRPr lang="en-US" sz="2800" dirty="0"/>
                    </a:p>
                  </a:txBody>
                  <a:tcPr anchor="ctr"/>
                </a:tc>
                <a:tc>
                  <a:txBody>
                    <a:bodyPr/>
                    <a:lstStyle/>
                    <a:p>
                      <a:pPr algn="ctr" fontAlgn="ctr"/>
                      <a:r>
                        <a:rPr lang="en-US" sz="2400" b="0" i="0" u="none" strike="noStrike" dirty="0" smtClean="0">
                          <a:solidFill>
                            <a:srgbClr val="000000"/>
                          </a:solidFill>
                          <a:latin typeface="+mj-lt"/>
                        </a:rPr>
                        <a:t>53.5</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21</a:t>
                      </a:r>
                      <a:endParaRPr lang="en-US" sz="2400" b="0" i="0" u="none" strike="noStrike" dirty="0">
                        <a:solidFill>
                          <a:srgbClr val="000000"/>
                        </a:solidFill>
                        <a:latin typeface="+mj-lt"/>
                      </a:endParaRPr>
                    </a:p>
                  </a:txBody>
                  <a:tcPr marL="9525" marR="9525" marT="9525" marB="0" anchor="ctr">
                    <a:solidFill>
                      <a:srgbClr val="C00000"/>
                    </a:solidFill>
                  </a:tcPr>
                </a:tc>
              </a:tr>
            </a:tbl>
          </a:graphicData>
        </a:graphic>
      </p:graphicFrame>
      <p:sp>
        <p:nvSpPr>
          <p:cNvPr id="8" name="TextBox 7"/>
          <p:cNvSpPr txBox="1">
            <a:spLocks noChangeArrowheads="1"/>
          </p:cNvSpPr>
          <p:nvPr/>
        </p:nvSpPr>
        <p:spPr bwMode="auto">
          <a:xfrm>
            <a:off x="0" y="152400"/>
            <a:ext cx="8763000" cy="1261884"/>
          </a:xfrm>
          <a:prstGeom prst="rect">
            <a:avLst/>
          </a:prstGeom>
          <a:solidFill>
            <a:srgbClr val="0070C0"/>
          </a:solidFill>
          <a:ln w="9525">
            <a:noFill/>
            <a:miter lim="800000"/>
            <a:headEnd/>
            <a:tailEnd/>
          </a:ln>
        </p:spPr>
        <p:txBody>
          <a:bodyPr wrap="square">
            <a:spAutoFit/>
          </a:bodyPr>
          <a:lstStyle/>
          <a:p>
            <a:pPr algn="ctr"/>
            <a:r>
              <a:rPr lang="en-US" sz="3600" b="1" dirty="0" smtClean="0">
                <a:latin typeface="Calibri" pitchFamily="34" charset="0"/>
                <a:cs typeface="Calibri" pitchFamily="34" charset="0"/>
              </a:rPr>
              <a:t>RANKING OF DISTT. </a:t>
            </a:r>
            <a:r>
              <a:rPr lang="en-US" sz="4000" b="1" dirty="0" err="1" smtClean="0">
                <a:latin typeface="Calibri" pitchFamily="34" charset="0"/>
                <a:cs typeface="Calibri" pitchFamily="34" charset="0"/>
              </a:rPr>
              <a:t>Mandi</a:t>
            </a:r>
            <a:r>
              <a:rPr lang="en-US" sz="4000" b="1" dirty="0" smtClean="0">
                <a:latin typeface="Calibri" pitchFamily="34" charset="0"/>
                <a:cs typeface="Calibri" pitchFamily="34" charset="0"/>
              </a:rPr>
              <a:t> </a:t>
            </a:r>
            <a:r>
              <a:rPr lang="en-US" sz="4000" b="1" dirty="0" err="1" smtClean="0">
                <a:latin typeface="Calibri" pitchFamily="34" charset="0"/>
                <a:cs typeface="Calibri" pitchFamily="34" charset="0"/>
              </a:rPr>
              <a:t>Bahauddin</a:t>
            </a:r>
            <a:r>
              <a:rPr lang="en-US" sz="3600" b="1" dirty="0" smtClean="0">
                <a:latin typeface="Calibri" pitchFamily="34" charset="0"/>
                <a:cs typeface="Calibri" pitchFamily="34" charset="0"/>
              </a:rPr>
              <a:t/>
            </a:r>
            <a:br>
              <a:rPr lang="en-US" sz="3600" b="1" dirty="0" smtClean="0">
                <a:latin typeface="Calibri" pitchFamily="34" charset="0"/>
                <a:cs typeface="Calibri" pitchFamily="34" charset="0"/>
              </a:rPr>
            </a:br>
            <a:r>
              <a:rPr lang="en-US" sz="3600" b="1" dirty="0" smtClean="0">
                <a:latin typeface="Calibri" pitchFamily="34" charset="0"/>
                <a:cs typeface="Calibri" pitchFamily="34" charset="0"/>
              </a:rPr>
              <a:t>(Summary)</a:t>
            </a:r>
            <a:endParaRPr lang="en-US" sz="36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381000" y="1447800"/>
            <a:ext cx="8534400" cy="954107"/>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dirty="0" smtClean="0">
                <a:latin typeface="Calibri" pitchFamily="34" charset="0"/>
                <a:cs typeface="Calibri" pitchFamily="34" charset="0"/>
              </a:rPr>
              <a:t>Comparing Learning Levels of </a:t>
            </a:r>
            <a:br>
              <a:rPr lang="en-US" sz="2800" b="1" dirty="0" smtClean="0">
                <a:latin typeface="Calibri" pitchFamily="34" charset="0"/>
                <a:cs typeface="Calibri" pitchFamily="34" charset="0"/>
              </a:rPr>
            </a:br>
            <a:r>
              <a:rPr lang="en-US" sz="2800" b="1" dirty="0" smtClean="0">
                <a:latin typeface="Calibri" pitchFamily="34" charset="0"/>
                <a:cs typeface="Calibri" pitchFamily="34" charset="0"/>
              </a:rPr>
              <a:t>Private and Public Schools</a:t>
            </a:r>
          </a:p>
        </p:txBody>
      </p:sp>
      <p:sp>
        <p:nvSpPr>
          <p:cNvPr id="11" name="Rectangle 10"/>
          <p:cNvSpPr/>
          <p:nvPr/>
        </p:nvSpPr>
        <p:spPr>
          <a:xfrm>
            <a:off x="381000" y="2514601"/>
            <a:ext cx="3962400" cy="4093428"/>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buClr>
                <a:schemeClr val="accent1">
                  <a:lumMod val="50000"/>
                </a:schemeClr>
              </a:buClr>
              <a:buFont typeface="Wingdings" pitchFamily="2" charset="2"/>
              <a:buChar char="q"/>
            </a:pPr>
            <a:r>
              <a:rPr lang="en-US" sz="2000" dirty="0" smtClean="0">
                <a:latin typeface="Arial" pitchFamily="34" charset="0"/>
                <a:cs typeface="Arial" pitchFamily="34" charset="0"/>
              </a:rPr>
              <a:t> </a:t>
            </a:r>
            <a:r>
              <a:rPr lang="en-US" sz="2000" b="1" dirty="0" smtClean="0">
                <a:solidFill>
                  <a:srgbClr val="FF0000"/>
                </a:solidFill>
                <a:latin typeface="Arial" pitchFamily="34" charset="0"/>
                <a:cs typeface="Arial" pitchFamily="34" charset="0"/>
              </a:rPr>
              <a:t>69%</a:t>
            </a:r>
            <a:r>
              <a:rPr lang="en-US" sz="2000" dirty="0" smtClean="0">
                <a:latin typeface="Arial" pitchFamily="34" charset="0"/>
                <a:cs typeface="Arial" pitchFamily="34" charset="0"/>
              </a:rPr>
              <a:t> of </a:t>
            </a:r>
            <a:r>
              <a:rPr lang="en-US" sz="2000" b="1" dirty="0" smtClean="0">
                <a:latin typeface="Arial" pitchFamily="34" charset="0"/>
                <a:cs typeface="Arial" pitchFamily="34" charset="0"/>
              </a:rPr>
              <a:t>class 5 </a:t>
            </a:r>
            <a:r>
              <a:rPr lang="en-US" sz="2000" dirty="0" smtClean="0">
                <a:latin typeface="Arial" pitchFamily="34" charset="0"/>
                <a:cs typeface="Arial" pitchFamily="34" charset="0"/>
              </a:rPr>
              <a:t>students in Public Schools and </a:t>
            </a:r>
            <a:r>
              <a:rPr lang="en-US" sz="2000" b="1" dirty="0" smtClean="0">
                <a:solidFill>
                  <a:srgbClr val="FF0000"/>
                </a:solidFill>
                <a:latin typeface="Arial" pitchFamily="34" charset="0"/>
                <a:cs typeface="Arial" pitchFamily="34" charset="0"/>
              </a:rPr>
              <a:t>71%</a:t>
            </a:r>
            <a:r>
              <a:rPr lang="en-US" sz="2000" dirty="0" smtClean="0">
                <a:latin typeface="Arial" pitchFamily="34" charset="0"/>
                <a:cs typeface="Arial" pitchFamily="34" charset="0"/>
              </a:rPr>
              <a:t> in Pvt. Schools can read story in Urdu.</a:t>
            </a:r>
          </a:p>
          <a:p>
            <a:pPr>
              <a:buClr>
                <a:schemeClr val="accent1">
                  <a:lumMod val="50000"/>
                </a:schemeClr>
              </a:buClr>
              <a:buFont typeface="Wingdings" pitchFamily="2" charset="2"/>
              <a:buChar char="q"/>
            </a:pPr>
            <a:endParaRPr lang="en-US" sz="2000" dirty="0" smtClean="0">
              <a:latin typeface="Arial" pitchFamily="34" charset="0"/>
              <a:cs typeface="Arial" pitchFamily="34" charset="0"/>
            </a:endParaRPr>
          </a:p>
          <a:p>
            <a:pPr>
              <a:buClr>
                <a:schemeClr val="accent1">
                  <a:lumMod val="50000"/>
                </a:schemeClr>
              </a:buClr>
              <a:buFont typeface="Wingdings" pitchFamily="2" charset="2"/>
              <a:buChar char="q"/>
            </a:pPr>
            <a:r>
              <a:rPr lang="en-US" sz="2000" dirty="0" smtClean="0">
                <a:latin typeface="Arial" pitchFamily="34" charset="0"/>
                <a:cs typeface="Arial" pitchFamily="34" charset="0"/>
              </a:rPr>
              <a:t> </a:t>
            </a:r>
            <a:r>
              <a:rPr lang="en-US" sz="2000" b="1" dirty="0" smtClean="0">
                <a:solidFill>
                  <a:srgbClr val="FF0000"/>
                </a:solidFill>
                <a:latin typeface="Arial" pitchFamily="34" charset="0"/>
                <a:cs typeface="Arial" pitchFamily="34" charset="0"/>
              </a:rPr>
              <a:t>61%</a:t>
            </a:r>
            <a:r>
              <a:rPr lang="en-US" sz="2000" dirty="0" smtClean="0">
                <a:latin typeface="Arial" pitchFamily="34" charset="0"/>
                <a:cs typeface="Arial" pitchFamily="34" charset="0"/>
              </a:rPr>
              <a:t> of </a:t>
            </a:r>
            <a:r>
              <a:rPr lang="en-US" sz="2000" b="1" dirty="0" smtClean="0">
                <a:latin typeface="Arial" pitchFamily="34" charset="0"/>
                <a:cs typeface="Arial" pitchFamily="34" charset="0"/>
              </a:rPr>
              <a:t>Class 5 </a:t>
            </a:r>
            <a:r>
              <a:rPr lang="en-US" sz="2000" dirty="0" smtClean="0">
                <a:latin typeface="Arial" pitchFamily="34" charset="0"/>
                <a:cs typeface="Arial" pitchFamily="34" charset="0"/>
              </a:rPr>
              <a:t>students in Public Schools while </a:t>
            </a:r>
            <a:r>
              <a:rPr lang="en-US" sz="2000" b="1" dirty="0" smtClean="0">
                <a:solidFill>
                  <a:srgbClr val="FF0000"/>
                </a:solidFill>
                <a:latin typeface="Arial" pitchFamily="34" charset="0"/>
                <a:cs typeface="Arial" pitchFamily="34" charset="0"/>
              </a:rPr>
              <a:t>66%</a:t>
            </a:r>
            <a:r>
              <a:rPr lang="en-US" sz="2000" dirty="0" smtClean="0">
                <a:latin typeface="Arial" pitchFamily="34" charset="0"/>
                <a:cs typeface="Arial" pitchFamily="34" charset="0"/>
              </a:rPr>
              <a:t> in Pvt. Schools can read sentences in English.</a:t>
            </a:r>
          </a:p>
          <a:p>
            <a:pPr>
              <a:buClr>
                <a:schemeClr val="accent1">
                  <a:lumMod val="50000"/>
                </a:schemeClr>
              </a:buClr>
              <a:buFont typeface="Wingdings" pitchFamily="2" charset="2"/>
              <a:buChar char="q"/>
            </a:pPr>
            <a:endParaRPr lang="en-US" sz="2000" dirty="0" smtClean="0">
              <a:latin typeface="Arial" pitchFamily="34" charset="0"/>
              <a:cs typeface="Arial" pitchFamily="34" charset="0"/>
            </a:endParaRPr>
          </a:p>
          <a:p>
            <a:pPr>
              <a:buClr>
                <a:schemeClr val="accent1">
                  <a:lumMod val="50000"/>
                </a:schemeClr>
              </a:buClr>
              <a:buFont typeface="Wingdings" pitchFamily="2" charset="2"/>
              <a:buChar char="q"/>
            </a:pPr>
            <a:r>
              <a:rPr lang="en-US" sz="2000" dirty="0" smtClean="0">
                <a:latin typeface="Arial" pitchFamily="34" charset="0"/>
                <a:cs typeface="Arial" pitchFamily="34" charset="0"/>
              </a:rPr>
              <a:t> Totally </a:t>
            </a:r>
            <a:r>
              <a:rPr lang="en-US" sz="2000" b="1" dirty="0" smtClean="0">
                <a:solidFill>
                  <a:srgbClr val="FF0000"/>
                </a:solidFill>
                <a:latin typeface="Arial" pitchFamily="34" charset="0"/>
                <a:cs typeface="Arial" pitchFamily="34" charset="0"/>
              </a:rPr>
              <a:t>55%</a:t>
            </a:r>
            <a:r>
              <a:rPr lang="en-US" sz="2000" dirty="0" smtClean="0">
                <a:latin typeface="Arial" pitchFamily="34" charset="0"/>
                <a:cs typeface="Arial" pitchFamily="34" charset="0"/>
              </a:rPr>
              <a:t> of </a:t>
            </a:r>
            <a:r>
              <a:rPr lang="en-US" sz="2000" b="1" dirty="0" smtClean="0">
                <a:latin typeface="Arial" pitchFamily="34" charset="0"/>
                <a:cs typeface="Arial" pitchFamily="34" charset="0"/>
              </a:rPr>
              <a:t>Class 5 </a:t>
            </a:r>
            <a:r>
              <a:rPr lang="en-US" sz="2000" dirty="0" smtClean="0">
                <a:latin typeface="Arial" pitchFamily="34" charset="0"/>
                <a:cs typeface="Arial" pitchFamily="34" charset="0"/>
              </a:rPr>
              <a:t>students in Public while </a:t>
            </a:r>
            <a:r>
              <a:rPr lang="en-US" sz="2000" b="1" dirty="0" smtClean="0">
                <a:solidFill>
                  <a:srgbClr val="FF0000"/>
                </a:solidFill>
                <a:latin typeface="Arial" pitchFamily="34" charset="0"/>
                <a:cs typeface="Arial" pitchFamily="34" charset="0"/>
              </a:rPr>
              <a:t>50%</a:t>
            </a:r>
            <a:r>
              <a:rPr lang="en-US" sz="2000" dirty="0" smtClean="0">
                <a:latin typeface="Arial" pitchFamily="34" charset="0"/>
                <a:cs typeface="Arial" pitchFamily="34" charset="0"/>
              </a:rPr>
              <a:t> in Pvt. Schools can do 3 digits division</a:t>
            </a:r>
            <a:endParaRPr lang="en-US" sz="2000" dirty="0">
              <a:latin typeface="Arial" pitchFamily="34" charset="0"/>
              <a:cs typeface="Arial" pitchFamily="34" charset="0"/>
            </a:endParaRPr>
          </a:p>
        </p:txBody>
      </p:sp>
      <p:sp>
        <p:nvSpPr>
          <p:cNvPr id="7" name="TextBox 6"/>
          <p:cNvSpPr txBox="1">
            <a:spLocks noChangeArrowheads="1"/>
          </p:cNvSpPr>
          <p:nvPr/>
        </p:nvSpPr>
        <p:spPr bwMode="auto">
          <a:xfrm>
            <a:off x="0" y="152400"/>
            <a:ext cx="8686800" cy="1200329"/>
          </a:xfrm>
          <a:prstGeom prst="rect">
            <a:avLst/>
          </a:prstGeom>
          <a:solidFill>
            <a:srgbClr val="0070C0"/>
          </a:solidFill>
          <a:ln w="9525">
            <a:noFill/>
            <a:miter lim="800000"/>
            <a:headEnd/>
            <a:tailEnd/>
          </a:ln>
        </p:spPr>
        <p:txBody>
          <a:bodyPr wrap="square">
            <a:spAutoFit/>
          </a:bodyPr>
          <a:lstStyle/>
          <a:p>
            <a:pPr algn="ctr"/>
            <a:r>
              <a:rPr lang="en-US" sz="3600" b="1" dirty="0" smtClean="0">
                <a:latin typeface="Calibri" pitchFamily="34" charset="0"/>
                <a:cs typeface="Calibri" pitchFamily="34" charset="0"/>
              </a:rPr>
              <a:t>LEARNING LEVELS  - PUBLIC vs. PVT SCHOOLS</a:t>
            </a:r>
          </a:p>
        </p:txBody>
      </p:sp>
      <p:pic>
        <p:nvPicPr>
          <p:cNvPr id="2" name="Picture 1"/>
          <p:cNvPicPr>
            <a:picLocks noChangeAspect="1" noChangeArrowheads="1"/>
          </p:cNvPicPr>
          <p:nvPr/>
        </p:nvPicPr>
        <p:blipFill>
          <a:blip r:embed="rId3" cstate="print"/>
          <a:srcRect/>
          <a:stretch>
            <a:fillRect/>
          </a:stretch>
        </p:blipFill>
        <p:spPr bwMode="auto">
          <a:xfrm>
            <a:off x="4470400" y="2514600"/>
            <a:ext cx="4597400"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99396" y="5715000"/>
            <a:ext cx="8229600" cy="83099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a:spAutoFit/>
          </a:bodyPr>
          <a:lstStyle/>
          <a:p>
            <a:pPr marL="290513" indent="-290513"/>
            <a:r>
              <a:rPr lang="en-US" sz="2400" b="1" dirty="0" smtClean="0">
                <a:solidFill>
                  <a:srgbClr val="FF0000"/>
                </a:solidFill>
                <a:latin typeface="Maiandra GD" pitchFamily="34" charset="0"/>
              </a:rPr>
              <a:t>40% </a:t>
            </a:r>
            <a:r>
              <a:rPr lang="en-US" sz="2400" b="1" dirty="0" smtClean="0">
                <a:latin typeface="Maiandra GD" pitchFamily="34" charset="0"/>
              </a:rPr>
              <a:t>Children from Pvt. And 20% Children from Public Schools are attending Paid Tuition.</a:t>
            </a:r>
            <a:endParaRPr lang="en-US" sz="2400" b="1" dirty="0">
              <a:latin typeface="Maiandra GD" pitchFamily="34" charset="0"/>
            </a:endParaRPr>
          </a:p>
        </p:txBody>
      </p:sp>
      <p:sp>
        <p:nvSpPr>
          <p:cNvPr id="6" name="TextBox 6"/>
          <p:cNvSpPr txBox="1">
            <a:spLocks noChangeArrowheads="1"/>
          </p:cNvSpPr>
          <p:nvPr/>
        </p:nvSpPr>
        <p:spPr bwMode="auto">
          <a:xfrm>
            <a:off x="0" y="228600"/>
            <a:ext cx="8534400" cy="646331"/>
          </a:xfrm>
          <a:prstGeom prst="rect">
            <a:avLst/>
          </a:prstGeom>
          <a:solidFill>
            <a:srgbClr val="0070C0"/>
          </a:solidFill>
          <a:ln w="9525">
            <a:noFill/>
            <a:miter lim="800000"/>
            <a:headEnd/>
            <a:tailEnd/>
          </a:ln>
        </p:spPr>
        <p:txBody>
          <a:bodyPr wrap="square">
            <a:spAutoFit/>
          </a:bodyPr>
          <a:lstStyle/>
          <a:p>
            <a:pPr algn="ctr">
              <a:buClr>
                <a:srgbClr val="7030A0"/>
              </a:buClr>
              <a:buSzPct val="160000"/>
            </a:pPr>
            <a:r>
              <a:rPr lang="en-US" sz="3600" b="1" dirty="0" smtClean="0">
                <a:solidFill>
                  <a:schemeClr val="bg1"/>
                </a:solidFill>
                <a:latin typeface="Calibri" pitchFamily="34" charset="0"/>
              </a:rPr>
              <a:t>Private </a:t>
            </a:r>
            <a:r>
              <a:rPr lang="en-US" sz="3600" b="1" dirty="0">
                <a:solidFill>
                  <a:schemeClr val="bg1"/>
                </a:solidFill>
                <a:latin typeface="Calibri" pitchFamily="34" charset="0"/>
              </a:rPr>
              <a:t>Supplementary Tuition</a:t>
            </a:r>
            <a:r>
              <a:rPr lang="en-US" sz="3600" b="1" dirty="0" smtClean="0">
                <a:solidFill>
                  <a:schemeClr val="bg1"/>
                </a:solidFill>
                <a:latin typeface="Calibri" pitchFamily="34" charset="0"/>
              </a:rPr>
              <a:t>?</a:t>
            </a:r>
            <a:endParaRPr lang="en-US" sz="3600" b="1" dirty="0">
              <a:solidFill>
                <a:schemeClr val="bg1"/>
              </a:solidFill>
              <a:latin typeface="Calibri" pitchFamily="34" charset="0"/>
            </a:endParaRPr>
          </a:p>
        </p:txBody>
      </p:sp>
      <p:graphicFrame>
        <p:nvGraphicFramePr>
          <p:cNvPr id="7" name="Table 6"/>
          <p:cNvGraphicFramePr>
            <a:graphicFrameLocks noGrp="1"/>
          </p:cNvGraphicFramePr>
          <p:nvPr/>
        </p:nvGraphicFramePr>
        <p:xfrm>
          <a:off x="990598" y="914400"/>
          <a:ext cx="7315203" cy="1653540"/>
        </p:xfrm>
        <a:graphic>
          <a:graphicData uri="http://schemas.openxmlformats.org/drawingml/2006/table">
            <a:tbl>
              <a:tblPr/>
              <a:tblGrid>
                <a:gridCol w="875249"/>
                <a:gridCol w="636677"/>
                <a:gridCol w="638141"/>
                <a:gridCol w="638141"/>
                <a:gridCol w="636677"/>
                <a:gridCol w="638141"/>
                <a:gridCol w="636677"/>
                <a:gridCol w="638141"/>
                <a:gridCol w="715714"/>
                <a:gridCol w="638141"/>
                <a:gridCol w="623504"/>
              </a:tblGrid>
              <a:tr h="281940">
                <a:tc gridSpan="11">
                  <a:txBody>
                    <a:bodyPr/>
                    <a:lstStyle/>
                    <a:p>
                      <a:pPr marL="0" marR="0" algn="ctr">
                        <a:lnSpc>
                          <a:spcPct val="115000"/>
                        </a:lnSpc>
                        <a:spcBef>
                          <a:spcPts val="0"/>
                        </a:spcBef>
                        <a:spcAft>
                          <a:spcPts val="0"/>
                        </a:spcAft>
                      </a:pPr>
                      <a:r>
                        <a:rPr lang="en-US" sz="1600" b="1">
                          <a:solidFill>
                            <a:srgbClr val="FFFFFF"/>
                          </a:solidFill>
                          <a:latin typeface="Arial"/>
                          <a:ea typeface="Times New Roman"/>
                          <a:cs typeface="Arial"/>
                        </a:rPr>
                        <a:t>Class-wise % children attending paid tuition</a:t>
                      </a:r>
                      <a:endParaRPr lang="en-US" sz="2000" b="1">
                        <a:latin typeface="Arial"/>
                        <a:ea typeface="Calibri"/>
                        <a:cs typeface="Calibri"/>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7200">
                <a:tc>
                  <a:txBody>
                    <a:bodyPr/>
                    <a:lstStyle/>
                    <a:p>
                      <a:pPr marL="0" marR="0" algn="ctr">
                        <a:lnSpc>
                          <a:spcPct val="115000"/>
                        </a:lnSpc>
                        <a:spcBef>
                          <a:spcPts val="0"/>
                        </a:spcBef>
                        <a:spcAft>
                          <a:spcPts val="0"/>
                        </a:spcAft>
                      </a:pPr>
                      <a:r>
                        <a:rPr lang="en-US" sz="1600" b="1">
                          <a:latin typeface="Arial"/>
                          <a:ea typeface="Times New Roman"/>
                          <a:cs typeface="Arial"/>
                        </a:rPr>
                        <a:t>Type</a:t>
                      </a:r>
                      <a:endParaRPr lang="en-US" sz="2000" b="1">
                        <a:latin typeface="Arial"/>
                        <a:ea typeface="Calibri"/>
                        <a:cs typeface="Calibri"/>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b="1">
                          <a:latin typeface="Arial"/>
                          <a:ea typeface="Times New Roman"/>
                          <a:cs typeface="Arial"/>
                        </a:rPr>
                        <a:t>I</a:t>
                      </a:r>
                      <a:endParaRPr lang="en-US" sz="2000" b="1">
                        <a:latin typeface="Arial"/>
                        <a:ea typeface="Calibri"/>
                        <a:cs typeface="Calibri"/>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b="1">
                          <a:latin typeface="Arial"/>
                          <a:ea typeface="Times New Roman"/>
                          <a:cs typeface="Arial"/>
                        </a:rPr>
                        <a:t>II</a:t>
                      </a:r>
                      <a:endParaRPr lang="en-US" sz="2000" b="1">
                        <a:latin typeface="Arial"/>
                        <a:ea typeface="Calibri"/>
                        <a:cs typeface="Calibri"/>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b="1">
                          <a:latin typeface="Arial"/>
                          <a:ea typeface="Times New Roman"/>
                          <a:cs typeface="Arial"/>
                        </a:rPr>
                        <a:t>III</a:t>
                      </a:r>
                      <a:endParaRPr lang="en-US" sz="2000" b="1">
                        <a:latin typeface="Arial"/>
                        <a:ea typeface="Calibri"/>
                        <a:cs typeface="Calibri"/>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b="1">
                          <a:latin typeface="Arial"/>
                          <a:ea typeface="Times New Roman"/>
                          <a:cs typeface="Arial"/>
                        </a:rPr>
                        <a:t>IV</a:t>
                      </a:r>
                      <a:endParaRPr lang="en-US" sz="2000" b="1">
                        <a:latin typeface="Arial"/>
                        <a:ea typeface="Calibri"/>
                        <a:cs typeface="Calibri"/>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b="1">
                          <a:latin typeface="Arial"/>
                          <a:ea typeface="Times New Roman"/>
                          <a:cs typeface="Arial"/>
                        </a:rPr>
                        <a:t>V</a:t>
                      </a:r>
                      <a:endParaRPr lang="en-US" sz="2000" b="1">
                        <a:latin typeface="Arial"/>
                        <a:ea typeface="Calibri"/>
                        <a:cs typeface="Calibri"/>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b="1">
                          <a:latin typeface="Arial"/>
                          <a:ea typeface="Times New Roman"/>
                          <a:cs typeface="Arial"/>
                        </a:rPr>
                        <a:t>VI</a:t>
                      </a:r>
                      <a:endParaRPr lang="en-US" sz="2000" b="1">
                        <a:latin typeface="Arial"/>
                        <a:ea typeface="Calibri"/>
                        <a:cs typeface="Calibri"/>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b="1">
                          <a:latin typeface="Arial"/>
                          <a:ea typeface="Times New Roman"/>
                          <a:cs typeface="Arial"/>
                        </a:rPr>
                        <a:t>VII</a:t>
                      </a:r>
                      <a:endParaRPr lang="en-US" sz="2000" b="1">
                        <a:latin typeface="Arial"/>
                        <a:ea typeface="Calibri"/>
                        <a:cs typeface="Calibri"/>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b="1">
                          <a:latin typeface="Arial"/>
                          <a:ea typeface="Times New Roman"/>
                          <a:cs typeface="Arial"/>
                        </a:rPr>
                        <a:t>VIII</a:t>
                      </a:r>
                      <a:endParaRPr lang="en-US" sz="2000" b="1">
                        <a:latin typeface="Arial"/>
                        <a:ea typeface="Calibri"/>
                        <a:cs typeface="Calibri"/>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b="1">
                          <a:latin typeface="Arial"/>
                          <a:ea typeface="Times New Roman"/>
                          <a:cs typeface="Arial"/>
                        </a:rPr>
                        <a:t>IX</a:t>
                      </a:r>
                      <a:endParaRPr lang="en-US" sz="2000" b="1">
                        <a:latin typeface="Arial"/>
                        <a:ea typeface="Calibri"/>
                        <a:cs typeface="Calibri"/>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b="1">
                          <a:latin typeface="Arial"/>
                          <a:ea typeface="Times New Roman"/>
                          <a:cs typeface="Arial"/>
                        </a:rPr>
                        <a:t>X</a:t>
                      </a:r>
                      <a:endParaRPr lang="en-US" sz="2000" b="1">
                        <a:latin typeface="Arial"/>
                        <a:ea typeface="Calibri"/>
                        <a:cs typeface="Calibri"/>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r>
              <a:tr h="457200">
                <a:tc>
                  <a:txBody>
                    <a:bodyPr/>
                    <a:lstStyle/>
                    <a:p>
                      <a:pPr algn="ctr">
                        <a:lnSpc>
                          <a:spcPct val="115000"/>
                        </a:lnSpc>
                        <a:spcBef>
                          <a:spcPts val="0"/>
                        </a:spcBef>
                        <a:spcAft>
                          <a:spcPts val="0"/>
                        </a:spcAft>
                      </a:pPr>
                      <a:r>
                        <a:rPr lang="en-US" sz="1600" b="1" dirty="0">
                          <a:latin typeface="Calibri"/>
                          <a:ea typeface="Times New Roman"/>
                          <a:cs typeface="Arial"/>
                        </a:rPr>
                        <a:t>Govt.</a:t>
                      </a:r>
                      <a:endParaRPr lang="en-US" sz="2800" b="1" dirty="0">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algn="ctr">
                        <a:lnSpc>
                          <a:spcPct val="115000"/>
                        </a:lnSpc>
                        <a:spcBef>
                          <a:spcPts val="0"/>
                        </a:spcBef>
                        <a:spcAft>
                          <a:spcPts val="0"/>
                        </a:spcAft>
                      </a:pPr>
                      <a:r>
                        <a:rPr lang="en-US" sz="1600" b="1">
                          <a:latin typeface="Calibri"/>
                          <a:ea typeface="Times New Roman"/>
                          <a:cs typeface="Times New Roman"/>
                        </a:rPr>
                        <a:t>9.3</a:t>
                      </a:r>
                      <a:endParaRPr lang="en-US" sz="2800" b="1">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algn="ctr">
                        <a:lnSpc>
                          <a:spcPct val="115000"/>
                        </a:lnSpc>
                        <a:spcBef>
                          <a:spcPts val="0"/>
                        </a:spcBef>
                        <a:spcAft>
                          <a:spcPts val="0"/>
                        </a:spcAft>
                      </a:pPr>
                      <a:r>
                        <a:rPr lang="en-US" sz="1600" b="1">
                          <a:latin typeface="Calibri"/>
                          <a:ea typeface="Times New Roman"/>
                          <a:cs typeface="Times New Roman"/>
                        </a:rPr>
                        <a:t>13.7</a:t>
                      </a:r>
                      <a:endParaRPr lang="en-US" sz="2800" b="1">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algn="ctr">
                        <a:lnSpc>
                          <a:spcPct val="115000"/>
                        </a:lnSpc>
                        <a:spcBef>
                          <a:spcPts val="0"/>
                        </a:spcBef>
                        <a:spcAft>
                          <a:spcPts val="0"/>
                        </a:spcAft>
                      </a:pPr>
                      <a:r>
                        <a:rPr lang="en-US" sz="1600" b="1">
                          <a:latin typeface="Calibri"/>
                          <a:ea typeface="Times New Roman"/>
                          <a:cs typeface="Times New Roman"/>
                        </a:rPr>
                        <a:t>17.9</a:t>
                      </a:r>
                      <a:endParaRPr lang="en-US" sz="2800" b="1">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algn="ctr">
                        <a:lnSpc>
                          <a:spcPct val="115000"/>
                        </a:lnSpc>
                        <a:spcBef>
                          <a:spcPts val="0"/>
                        </a:spcBef>
                        <a:spcAft>
                          <a:spcPts val="0"/>
                        </a:spcAft>
                      </a:pPr>
                      <a:r>
                        <a:rPr lang="en-US" sz="1600" b="1">
                          <a:latin typeface="Calibri"/>
                          <a:ea typeface="Times New Roman"/>
                          <a:cs typeface="Times New Roman"/>
                        </a:rPr>
                        <a:t>20.9</a:t>
                      </a:r>
                      <a:endParaRPr lang="en-US" sz="2800" b="1">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algn="ctr">
                        <a:lnSpc>
                          <a:spcPct val="115000"/>
                        </a:lnSpc>
                        <a:spcBef>
                          <a:spcPts val="0"/>
                        </a:spcBef>
                        <a:spcAft>
                          <a:spcPts val="0"/>
                        </a:spcAft>
                      </a:pPr>
                      <a:r>
                        <a:rPr lang="en-US" sz="1600" b="1">
                          <a:latin typeface="Calibri"/>
                          <a:ea typeface="Times New Roman"/>
                          <a:cs typeface="Times New Roman"/>
                        </a:rPr>
                        <a:t>15.9</a:t>
                      </a:r>
                      <a:endParaRPr lang="en-US" sz="2800" b="1">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algn="ctr">
                        <a:lnSpc>
                          <a:spcPct val="115000"/>
                        </a:lnSpc>
                        <a:spcBef>
                          <a:spcPts val="0"/>
                        </a:spcBef>
                        <a:spcAft>
                          <a:spcPts val="0"/>
                        </a:spcAft>
                      </a:pPr>
                      <a:r>
                        <a:rPr lang="en-US" sz="1600" b="1">
                          <a:latin typeface="Calibri"/>
                          <a:ea typeface="Times New Roman"/>
                          <a:cs typeface="Times New Roman"/>
                        </a:rPr>
                        <a:t>31.7</a:t>
                      </a:r>
                      <a:endParaRPr lang="en-US" sz="2800" b="1">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algn="ctr">
                        <a:lnSpc>
                          <a:spcPct val="115000"/>
                        </a:lnSpc>
                        <a:spcBef>
                          <a:spcPts val="0"/>
                        </a:spcBef>
                        <a:spcAft>
                          <a:spcPts val="0"/>
                        </a:spcAft>
                      </a:pPr>
                      <a:r>
                        <a:rPr lang="en-US" sz="1600" b="1">
                          <a:latin typeface="Calibri"/>
                          <a:ea typeface="Times New Roman"/>
                          <a:cs typeface="Times New Roman"/>
                        </a:rPr>
                        <a:t>25.0</a:t>
                      </a:r>
                      <a:endParaRPr lang="en-US" sz="2800" b="1">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algn="ctr">
                        <a:lnSpc>
                          <a:spcPct val="115000"/>
                        </a:lnSpc>
                        <a:spcBef>
                          <a:spcPts val="0"/>
                        </a:spcBef>
                        <a:spcAft>
                          <a:spcPts val="0"/>
                        </a:spcAft>
                      </a:pPr>
                      <a:r>
                        <a:rPr lang="en-US" sz="1600" b="1">
                          <a:latin typeface="Calibri"/>
                          <a:ea typeface="Times New Roman"/>
                          <a:cs typeface="Times New Roman"/>
                        </a:rPr>
                        <a:t>32.3</a:t>
                      </a:r>
                      <a:endParaRPr lang="en-US" sz="2800" b="1">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algn="ctr">
                        <a:lnSpc>
                          <a:spcPct val="115000"/>
                        </a:lnSpc>
                        <a:spcBef>
                          <a:spcPts val="0"/>
                        </a:spcBef>
                        <a:spcAft>
                          <a:spcPts val="0"/>
                        </a:spcAft>
                      </a:pPr>
                      <a:r>
                        <a:rPr lang="en-US" sz="1600" b="1">
                          <a:latin typeface="Calibri"/>
                          <a:ea typeface="Times New Roman"/>
                          <a:cs typeface="Times New Roman"/>
                        </a:rPr>
                        <a:t>32.0</a:t>
                      </a:r>
                      <a:endParaRPr lang="en-US" sz="2800" b="1">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algn="ctr">
                        <a:lnSpc>
                          <a:spcPct val="115000"/>
                        </a:lnSpc>
                        <a:spcBef>
                          <a:spcPts val="0"/>
                        </a:spcBef>
                        <a:spcAft>
                          <a:spcPts val="0"/>
                        </a:spcAft>
                      </a:pPr>
                      <a:r>
                        <a:rPr lang="en-US" sz="1600" b="1">
                          <a:latin typeface="Calibri"/>
                          <a:ea typeface="Times New Roman"/>
                          <a:cs typeface="Times New Roman"/>
                        </a:rPr>
                        <a:t>40.7</a:t>
                      </a:r>
                      <a:endParaRPr lang="en-US" sz="2800" b="1">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r>
              <a:tr h="457200">
                <a:tc>
                  <a:txBody>
                    <a:bodyPr/>
                    <a:lstStyle/>
                    <a:p>
                      <a:pPr algn="ctr">
                        <a:lnSpc>
                          <a:spcPct val="115000"/>
                        </a:lnSpc>
                        <a:spcBef>
                          <a:spcPts val="0"/>
                        </a:spcBef>
                        <a:spcAft>
                          <a:spcPts val="0"/>
                        </a:spcAft>
                      </a:pPr>
                      <a:r>
                        <a:rPr lang="en-US" sz="1600" b="1">
                          <a:latin typeface="Calibri"/>
                          <a:ea typeface="Times New Roman"/>
                          <a:cs typeface="Arial"/>
                        </a:rPr>
                        <a:t>Pvt.</a:t>
                      </a:r>
                      <a:endParaRPr lang="en-US" sz="2800" b="1">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Bef>
                          <a:spcPts val="0"/>
                        </a:spcBef>
                        <a:spcAft>
                          <a:spcPts val="0"/>
                        </a:spcAft>
                      </a:pPr>
                      <a:r>
                        <a:rPr lang="en-US" sz="1600" b="1">
                          <a:latin typeface="Calibri"/>
                          <a:ea typeface="Times New Roman"/>
                          <a:cs typeface="Times New Roman"/>
                        </a:rPr>
                        <a:t>28.6</a:t>
                      </a:r>
                      <a:endParaRPr lang="en-US" sz="2800" b="1">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Bef>
                          <a:spcPts val="0"/>
                        </a:spcBef>
                        <a:spcAft>
                          <a:spcPts val="0"/>
                        </a:spcAft>
                      </a:pPr>
                      <a:r>
                        <a:rPr lang="en-US" sz="1600" b="1">
                          <a:latin typeface="Calibri"/>
                          <a:ea typeface="Times New Roman"/>
                          <a:cs typeface="Times New Roman"/>
                        </a:rPr>
                        <a:t>41.9</a:t>
                      </a:r>
                      <a:endParaRPr lang="en-US" sz="2800" b="1">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Bef>
                          <a:spcPts val="0"/>
                        </a:spcBef>
                        <a:spcAft>
                          <a:spcPts val="0"/>
                        </a:spcAft>
                      </a:pPr>
                      <a:r>
                        <a:rPr lang="en-US" sz="1600" b="1">
                          <a:latin typeface="Calibri"/>
                          <a:ea typeface="Times New Roman"/>
                          <a:cs typeface="Times New Roman"/>
                        </a:rPr>
                        <a:t>53.1</a:t>
                      </a:r>
                      <a:endParaRPr lang="en-US" sz="2800" b="1">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Bef>
                          <a:spcPts val="0"/>
                        </a:spcBef>
                        <a:spcAft>
                          <a:spcPts val="0"/>
                        </a:spcAft>
                      </a:pPr>
                      <a:r>
                        <a:rPr lang="en-US" sz="1600" b="1">
                          <a:latin typeface="Calibri"/>
                          <a:ea typeface="Times New Roman"/>
                          <a:cs typeface="Times New Roman"/>
                        </a:rPr>
                        <a:t>35.9</a:t>
                      </a:r>
                      <a:endParaRPr lang="en-US" sz="2800" b="1">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Bef>
                          <a:spcPts val="0"/>
                        </a:spcBef>
                        <a:spcAft>
                          <a:spcPts val="0"/>
                        </a:spcAft>
                      </a:pPr>
                      <a:r>
                        <a:rPr lang="en-US" sz="1600" b="1">
                          <a:latin typeface="Calibri"/>
                          <a:ea typeface="Times New Roman"/>
                          <a:cs typeface="Times New Roman"/>
                        </a:rPr>
                        <a:t>50.0</a:t>
                      </a:r>
                      <a:endParaRPr lang="en-US" sz="2800" b="1">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Bef>
                          <a:spcPts val="0"/>
                        </a:spcBef>
                        <a:spcAft>
                          <a:spcPts val="0"/>
                        </a:spcAft>
                      </a:pPr>
                      <a:r>
                        <a:rPr lang="en-US" sz="1600" b="1">
                          <a:latin typeface="Calibri"/>
                          <a:ea typeface="Times New Roman"/>
                          <a:cs typeface="Times New Roman"/>
                        </a:rPr>
                        <a:t>54.5</a:t>
                      </a:r>
                      <a:endParaRPr lang="en-US" sz="2800" b="1">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Bef>
                          <a:spcPts val="0"/>
                        </a:spcBef>
                        <a:spcAft>
                          <a:spcPts val="0"/>
                        </a:spcAft>
                      </a:pPr>
                      <a:r>
                        <a:rPr lang="en-US" sz="1600" b="1">
                          <a:latin typeface="Calibri"/>
                          <a:ea typeface="Times New Roman"/>
                          <a:cs typeface="Times New Roman"/>
                        </a:rPr>
                        <a:t>42.9</a:t>
                      </a:r>
                      <a:endParaRPr lang="en-US" sz="2800" b="1">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Bef>
                          <a:spcPts val="0"/>
                        </a:spcBef>
                        <a:spcAft>
                          <a:spcPts val="0"/>
                        </a:spcAft>
                      </a:pPr>
                      <a:r>
                        <a:rPr lang="en-US" sz="1600" b="1">
                          <a:latin typeface="Calibri"/>
                          <a:ea typeface="Times New Roman"/>
                          <a:cs typeface="Times New Roman"/>
                        </a:rPr>
                        <a:t>40.9</a:t>
                      </a:r>
                      <a:endParaRPr lang="en-US" sz="2800" b="1">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Bef>
                          <a:spcPts val="0"/>
                        </a:spcBef>
                        <a:spcAft>
                          <a:spcPts val="0"/>
                        </a:spcAft>
                      </a:pPr>
                      <a:r>
                        <a:rPr lang="en-US" sz="1600" b="1">
                          <a:latin typeface="Calibri"/>
                          <a:ea typeface="Times New Roman"/>
                          <a:cs typeface="Times New Roman"/>
                        </a:rPr>
                        <a:t>63.6</a:t>
                      </a:r>
                      <a:endParaRPr lang="en-US" sz="2800" b="1">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Bef>
                          <a:spcPts val="0"/>
                        </a:spcBef>
                        <a:spcAft>
                          <a:spcPts val="0"/>
                        </a:spcAft>
                      </a:pPr>
                      <a:r>
                        <a:rPr lang="en-US" sz="1600" b="1" dirty="0">
                          <a:latin typeface="Calibri"/>
                          <a:ea typeface="Times New Roman"/>
                          <a:cs typeface="Times New Roman"/>
                        </a:rPr>
                        <a:t>42.9</a:t>
                      </a:r>
                      <a:endParaRPr lang="en-US" sz="2800" b="1" dirty="0">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bl>
          </a:graphicData>
        </a:graphic>
      </p:graphicFrame>
      <p:pic>
        <p:nvPicPr>
          <p:cNvPr id="2" name="Picture 1"/>
          <p:cNvPicPr>
            <a:picLocks noChangeAspect="1" noChangeArrowheads="1"/>
          </p:cNvPicPr>
          <p:nvPr/>
        </p:nvPicPr>
        <p:blipFill>
          <a:blip r:embed="rId3" cstate="print"/>
          <a:srcRect/>
          <a:stretch>
            <a:fillRect/>
          </a:stretch>
        </p:blipFill>
        <p:spPr bwMode="auto">
          <a:xfrm>
            <a:off x="2057400" y="2514600"/>
            <a:ext cx="5570869" cy="31474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0" y="381000"/>
            <a:ext cx="8153400" cy="646331"/>
          </a:xfrm>
          <a:prstGeom prst="rect">
            <a:avLst/>
          </a:prstGeom>
          <a:solidFill>
            <a:srgbClr val="0070C0"/>
          </a:solidFill>
          <a:ln w="9525">
            <a:noFill/>
            <a:miter lim="800000"/>
            <a:headEnd/>
            <a:tailEnd/>
          </a:ln>
        </p:spPr>
        <p:txBody>
          <a:bodyPr wrap="square">
            <a:spAutoFit/>
          </a:bodyPr>
          <a:lstStyle/>
          <a:p>
            <a:pPr algn="ctr"/>
            <a:r>
              <a:rPr lang="en-US" sz="3600" b="1" dirty="0" smtClean="0">
                <a:solidFill>
                  <a:schemeClr val="bg1"/>
                </a:solidFill>
                <a:latin typeface="Calibri" pitchFamily="34" charset="0"/>
                <a:cs typeface="Calibri" pitchFamily="34" charset="0"/>
              </a:rPr>
              <a:t>Basic Facilities in </a:t>
            </a:r>
            <a:r>
              <a:rPr lang="en-US" sz="3600" b="1" dirty="0" smtClean="0">
                <a:solidFill>
                  <a:schemeClr val="bg1"/>
                </a:solidFill>
                <a:latin typeface="Calibri" pitchFamily="34" charset="0"/>
                <a:cs typeface="Calibri" pitchFamily="34" charset="0"/>
              </a:rPr>
              <a:t>Govt. </a:t>
            </a:r>
            <a:r>
              <a:rPr lang="en-US" sz="3600" b="1" dirty="0" smtClean="0">
                <a:solidFill>
                  <a:schemeClr val="bg1"/>
                </a:solidFill>
                <a:latin typeface="Calibri" pitchFamily="34" charset="0"/>
                <a:cs typeface="Calibri" pitchFamily="34" charset="0"/>
              </a:rPr>
              <a:t>Primary</a:t>
            </a:r>
            <a:r>
              <a:rPr lang="en-US" sz="3600" b="1" dirty="0" smtClean="0">
                <a:solidFill>
                  <a:schemeClr val="bg1"/>
                </a:solidFill>
                <a:latin typeface="Calibri" pitchFamily="34" charset="0"/>
                <a:cs typeface="Calibri" pitchFamily="34" charset="0"/>
              </a:rPr>
              <a:t> </a:t>
            </a:r>
            <a:r>
              <a:rPr lang="en-US" sz="3600" b="1" dirty="0" smtClean="0">
                <a:solidFill>
                  <a:schemeClr val="bg1"/>
                </a:solidFill>
                <a:latin typeface="Calibri" pitchFamily="34" charset="0"/>
                <a:cs typeface="Calibri" pitchFamily="34" charset="0"/>
              </a:rPr>
              <a:t>Schools</a:t>
            </a:r>
            <a:r>
              <a:rPr lang="en-US" sz="3200" b="1" dirty="0" smtClean="0">
                <a:solidFill>
                  <a:schemeClr val="bg1"/>
                </a:solidFill>
              </a:rPr>
              <a:t> </a:t>
            </a:r>
            <a:endParaRPr lang="en-US" sz="3200" b="1" dirty="0">
              <a:solidFill>
                <a:schemeClr val="bg1"/>
              </a:solidFill>
            </a:endParaRPr>
          </a:p>
        </p:txBody>
      </p:sp>
      <p:pic>
        <p:nvPicPr>
          <p:cNvPr id="2" name="Picture 1"/>
          <p:cNvPicPr>
            <a:picLocks noChangeAspect="1" noChangeArrowheads="1"/>
          </p:cNvPicPr>
          <p:nvPr/>
        </p:nvPicPr>
        <p:blipFill>
          <a:blip r:embed="rId3" cstate="print"/>
          <a:srcRect/>
          <a:stretch>
            <a:fillRect/>
          </a:stretch>
        </p:blipFill>
        <p:spPr bwMode="auto">
          <a:xfrm>
            <a:off x="390764" y="1219200"/>
            <a:ext cx="7848362"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0" y="381000"/>
            <a:ext cx="8153400" cy="646331"/>
          </a:xfrm>
          <a:prstGeom prst="rect">
            <a:avLst/>
          </a:prstGeom>
          <a:solidFill>
            <a:srgbClr val="0070C0"/>
          </a:solidFill>
          <a:ln w="9525">
            <a:noFill/>
            <a:miter lim="800000"/>
            <a:headEnd/>
            <a:tailEnd/>
          </a:ln>
        </p:spPr>
        <p:txBody>
          <a:bodyPr wrap="square">
            <a:spAutoFit/>
          </a:bodyPr>
          <a:lstStyle/>
          <a:p>
            <a:pPr algn="ctr"/>
            <a:r>
              <a:rPr lang="en-US" sz="3600" b="1" dirty="0" smtClean="0">
                <a:solidFill>
                  <a:schemeClr val="bg1"/>
                </a:solidFill>
                <a:latin typeface="Calibri" pitchFamily="34" charset="0"/>
                <a:cs typeface="Calibri" pitchFamily="34" charset="0"/>
              </a:rPr>
              <a:t>Attendance in Government Schools</a:t>
            </a:r>
            <a:r>
              <a:rPr lang="en-US" sz="3200" b="1" dirty="0" smtClean="0">
                <a:solidFill>
                  <a:schemeClr val="bg1"/>
                </a:solidFill>
              </a:rPr>
              <a:t> </a:t>
            </a:r>
            <a:endParaRPr lang="en-US" sz="3200" b="1" dirty="0">
              <a:solidFill>
                <a:schemeClr val="bg1"/>
              </a:solidFill>
            </a:endParaRPr>
          </a:p>
        </p:txBody>
      </p:sp>
      <p:pic>
        <p:nvPicPr>
          <p:cNvPr id="2" name="Picture 1"/>
          <p:cNvPicPr>
            <a:picLocks noChangeAspect="1" noChangeArrowheads="1"/>
          </p:cNvPicPr>
          <p:nvPr/>
        </p:nvPicPr>
        <p:blipFill>
          <a:blip r:embed="rId2" cstate="print"/>
          <a:srcRect/>
          <a:stretch>
            <a:fillRect/>
          </a:stretch>
        </p:blipFill>
        <p:spPr bwMode="auto">
          <a:xfrm>
            <a:off x="489578" y="1219200"/>
            <a:ext cx="7643185"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229600" cy="4572000"/>
          </a:xfr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31775" indent="-231775" defTabSz="231775">
              <a:buSzPct val="80000"/>
              <a:buFont typeface="Wingdings" pitchFamily="2" charset="2"/>
              <a:buChar char="q"/>
            </a:pP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Mandi</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Bahauddin</a:t>
            </a:r>
            <a:r>
              <a:rPr lang="en-US" sz="3200" dirty="0" smtClean="0">
                <a:solidFill>
                  <a:schemeClr val="tx1"/>
                </a:solidFill>
                <a:latin typeface="Arial" pitchFamily="34" charset="0"/>
                <a:cs typeface="Arial" pitchFamily="34" charset="0"/>
              </a:rPr>
              <a:t> when compared to all the districts of Punjab the learning levels are not good in all three fields.</a:t>
            </a:r>
          </a:p>
          <a:p>
            <a:pPr marL="231775" indent="-231775" defTabSz="231775">
              <a:buSzPct val="80000"/>
              <a:buNone/>
            </a:pPr>
            <a:endParaRPr lang="en-US" sz="3200" dirty="0" smtClean="0">
              <a:solidFill>
                <a:schemeClr val="tx1"/>
              </a:solidFill>
              <a:latin typeface="Arial" pitchFamily="34" charset="0"/>
              <a:cs typeface="Arial" pitchFamily="34" charset="0"/>
            </a:endParaRPr>
          </a:p>
          <a:p>
            <a:pPr marL="231775" indent="-231775" defTabSz="231775">
              <a:buSzPct val="80000"/>
              <a:buFont typeface="Wingdings" pitchFamily="2" charset="2"/>
              <a:buChar char="q"/>
            </a:pP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Mandi</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Bahauddin</a:t>
            </a:r>
            <a:r>
              <a:rPr lang="en-US" sz="3200" dirty="0" smtClean="0">
                <a:solidFill>
                  <a:schemeClr val="tx1"/>
                </a:solidFill>
                <a:latin typeface="Arial" pitchFamily="34" charset="0"/>
                <a:cs typeface="Arial" pitchFamily="34" charset="0"/>
              </a:rPr>
              <a:t> does not come in top 10 districts in learning levels.</a:t>
            </a:r>
          </a:p>
        </p:txBody>
      </p:sp>
      <p:sp>
        <p:nvSpPr>
          <p:cNvPr id="5" name="TextBox 6"/>
          <p:cNvSpPr txBox="1">
            <a:spLocks noChangeArrowheads="1"/>
          </p:cNvSpPr>
          <p:nvPr/>
        </p:nvSpPr>
        <p:spPr bwMode="auto">
          <a:xfrm>
            <a:off x="0" y="381000"/>
            <a:ext cx="8153400" cy="1200329"/>
          </a:xfrm>
          <a:prstGeom prst="rect">
            <a:avLst/>
          </a:prstGeom>
          <a:solidFill>
            <a:srgbClr val="0070C0"/>
          </a:solidFill>
          <a:ln w="9525">
            <a:noFill/>
            <a:miter lim="800000"/>
            <a:headEnd/>
            <a:tailEnd/>
          </a:ln>
        </p:spPr>
        <p:txBody>
          <a:bodyPr wrap="square">
            <a:spAutoFit/>
          </a:bodyPr>
          <a:lstStyle/>
          <a:p>
            <a:pPr algn="ctr"/>
            <a:r>
              <a:rPr lang="en-US" sz="3600" b="1" dirty="0" smtClean="0">
                <a:solidFill>
                  <a:schemeClr val="bg1"/>
                </a:solidFill>
                <a:latin typeface="Calibri" pitchFamily="34" charset="0"/>
                <a:cs typeface="Calibri" pitchFamily="34" charset="0"/>
              </a:rPr>
              <a:t>What are children learning in </a:t>
            </a:r>
          </a:p>
          <a:p>
            <a:pPr algn="ctr"/>
            <a:r>
              <a:rPr lang="en-US" sz="3600" b="1" dirty="0" err="1" smtClean="0">
                <a:solidFill>
                  <a:schemeClr val="bg1"/>
                </a:solidFill>
                <a:latin typeface="Calibri" pitchFamily="34" charset="0"/>
                <a:cs typeface="Calibri" pitchFamily="34" charset="0"/>
              </a:rPr>
              <a:t>Mandi</a:t>
            </a:r>
            <a:r>
              <a:rPr lang="en-US" sz="3600" b="1" dirty="0" smtClean="0">
                <a:solidFill>
                  <a:schemeClr val="bg1"/>
                </a:solidFill>
                <a:latin typeface="Calibri" pitchFamily="34" charset="0"/>
                <a:cs typeface="Calibri" pitchFamily="34" charset="0"/>
              </a:rPr>
              <a:t> </a:t>
            </a:r>
            <a:r>
              <a:rPr lang="en-US" sz="3600" b="1" dirty="0" err="1" smtClean="0">
                <a:solidFill>
                  <a:schemeClr val="bg1"/>
                </a:solidFill>
                <a:latin typeface="Calibri" pitchFamily="34" charset="0"/>
                <a:cs typeface="Calibri" pitchFamily="34" charset="0"/>
              </a:rPr>
              <a:t>Bahauddin</a:t>
            </a:r>
            <a:r>
              <a:rPr lang="en-US" sz="3600" b="1" dirty="0" smtClean="0">
                <a:solidFill>
                  <a:schemeClr val="bg1"/>
                </a:solidFill>
                <a:latin typeface="Calibri" pitchFamily="34" charset="0"/>
                <a:cs typeface="Calibri" pitchFamily="34" charset="0"/>
              </a:rPr>
              <a:t> schools?</a:t>
            </a:r>
            <a:endParaRPr lang="en-US" sz="3600" b="1" dirty="0">
              <a:solidFill>
                <a:schemeClr val="bg1"/>
              </a:solidFill>
              <a:latin typeface="Calibri" pitchFamily="34" charset="0"/>
              <a:cs typeface="Calibri" pitchFamily="34" charset="0"/>
            </a:endParaRPr>
          </a:p>
        </p:txBody>
      </p:sp>
      <p:pic>
        <p:nvPicPr>
          <p:cNvPr id="4" name="Picture 3" descr="ASER logo.gif"/>
          <p:cNvPicPr>
            <a:picLocks noChangeAspect="1"/>
          </p:cNvPicPr>
          <p:nvPr/>
        </p:nvPicPr>
        <p:blipFill>
          <a:blip r:embed="rId2" cstate="print"/>
          <a:stretch>
            <a:fillRect/>
          </a:stretch>
        </p:blipFill>
        <p:spPr>
          <a:xfrm>
            <a:off x="8124686" y="5791200"/>
            <a:ext cx="1019312" cy="9906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5638800"/>
            <a:ext cx="8382000" cy="83099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1" dirty="0" smtClean="0"/>
              <a:t>Only </a:t>
            </a:r>
            <a:r>
              <a:rPr lang="en-US" sz="2400" b="1" dirty="0" smtClean="0">
                <a:solidFill>
                  <a:srgbClr val="FF0000"/>
                </a:solidFill>
              </a:rPr>
              <a:t>41%</a:t>
            </a:r>
            <a:r>
              <a:rPr lang="en-US" sz="2400" b="1" dirty="0" smtClean="0"/>
              <a:t> Mothers have completed primary education in </a:t>
            </a:r>
            <a:r>
              <a:rPr lang="en-US" sz="2400" b="1" dirty="0" err="1" smtClean="0"/>
              <a:t>Mandi</a:t>
            </a:r>
            <a:r>
              <a:rPr lang="en-US" sz="2400" b="1" dirty="0" smtClean="0"/>
              <a:t> </a:t>
            </a:r>
            <a:r>
              <a:rPr lang="en-US" sz="2400" b="1" dirty="0" err="1" smtClean="0"/>
              <a:t>Bahauddin</a:t>
            </a:r>
            <a:endParaRPr lang="en-US" sz="2800" b="1" dirty="0"/>
          </a:p>
        </p:txBody>
      </p:sp>
      <p:sp>
        <p:nvSpPr>
          <p:cNvPr id="10" name="TextBox 6"/>
          <p:cNvSpPr txBox="1">
            <a:spLocks noChangeArrowheads="1"/>
          </p:cNvSpPr>
          <p:nvPr/>
        </p:nvSpPr>
        <p:spPr bwMode="auto">
          <a:xfrm>
            <a:off x="0" y="0"/>
            <a:ext cx="8763000" cy="769441"/>
          </a:xfrm>
          <a:prstGeom prst="rect">
            <a:avLst/>
          </a:prstGeom>
          <a:solidFill>
            <a:srgbClr val="0070C0"/>
          </a:solidFill>
          <a:ln w="9525">
            <a:noFill/>
            <a:miter lim="800000"/>
            <a:headEnd/>
            <a:tailEnd/>
          </a:ln>
        </p:spPr>
        <p:txBody>
          <a:bodyPr wrap="square">
            <a:spAutoFit/>
          </a:bodyPr>
          <a:lstStyle/>
          <a:p>
            <a:pPr algn="ctr">
              <a:buClr>
                <a:srgbClr val="7030A0"/>
              </a:buClr>
              <a:buSzPct val="160000"/>
            </a:pPr>
            <a:r>
              <a:rPr lang="en-US" sz="4400" b="1" dirty="0" smtClean="0">
                <a:solidFill>
                  <a:schemeClr val="bg1"/>
                </a:solidFill>
                <a:latin typeface="Calibri" pitchFamily="34" charset="0"/>
              </a:rPr>
              <a:t>Parental Education</a:t>
            </a:r>
            <a:endParaRPr lang="en-US" sz="3200" dirty="0">
              <a:solidFill>
                <a:schemeClr val="bg1"/>
              </a:solidFill>
              <a:latin typeface="Calibri" pitchFamily="34" charset="0"/>
            </a:endParaRPr>
          </a:p>
        </p:txBody>
      </p:sp>
      <p:sp>
        <p:nvSpPr>
          <p:cNvPr id="8" name="Rectangle 7"/>
          <p:cNvSpPr/>
          <p:nvPr/>
        </p:nvSpPr>
        <p:spPr>
          <a:xfrm>
            <a:off x="263235" y="1219200"/>
            <a:ext cx="8686800" cy="584775"/>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smtClean="0">
                <a:solidFill>
                  <a:schemeClr val="tx1"/>
                </a:solidFill>
                <a:latin typeface="Calibri" pitchFamily="34" charset="0"/>
              </a:rPr>
              <a:t>An important factor that influences learning levels</a:t>
            </a:r>
            <a:endParaRPr lang="en-US" sz="3600" b="1" dirty="0">
              <a:solidFill>
                <a:schemeClr val="tx1"/>
              </a:solidFill>
            </a:endParaRPr>
          </a:p>
        </p:txBody>
      </p:sp>
      <p:pic>
        <p:nvPicPr>
          <p:cNvPr id="2" name="Picture 1"/>
          <p:cNvPicPr>
            <a:picLocks noChangeAspect="1" noChangeArrowheads="1"/>
          </p:cNvPicPr>
          <p:nvPr/>
        </p:nvPicPr>
        <p:blipFill>
          <a:blip r:embed="rId3" cstate="print"/>
          <a:srcRect/>
          <a:stretch>
            <a:fillRect/>
          </a:stretch>
        </p:blipFill>
        <p:spPr bwMode="auto">
          <a:xfrm>
            <a:off x="762000" y="1981200"/>
            <a:ext cx="6773985"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33400" y="1143000"/>
            <a:ext cx="7848600" cy="5093702"/>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buClr>
                <a:srgbClr val="0070C0"/>
              </a:buClr>
              <a:buFont typeface="Wingdings" pitchFamily="2" charset="2"/>
              <a:buChar char="q"/>
            </a:pPr>
            <a:r>
              <a:rPr lang="en-US" dirty="0" smtClean="0">
                <a:latin typeface="Arial" pitchFamily="34" charset="0"/>
                <a:cs typeface="Arial" pitchFamily="34" charset="0"/>
              </a:rPr>
              <a:t> ASER can help assess education with respect to :</a:t>
            </a:r>
          </a:p>
          <a:p>
            <a:pPr lvl="1" algn="just">
              <a:buClr>
                <a:srgbClr val="0070C0"/>
              </a:buClr>
              <a:buFont typeface="Wingdings" pitchFamily="2" charset="2"/>
              <a:buChar char="q"/>
            </a:pPr>
            <a:r>
              <a:rPr lang="en-US" dirty="0" smtClean="0">
                <a:latin typeface="Arial" pitchFamily="34" charset="0"/>
                <a:cs typeface="Arial" pitchFamily="34" charset="0"/>
              </a:rPr>
              <a:t> Quality</a:t>
            </a:r>
          </a:p>
          <a:p>
            <a:pPr lvl="1" algn="just">
              <a:buClr>
                <a:srgbClr val="0070C0"/>
              </a:buClr>
              <a:buFont typeface="Wingdings" pitchFamily="2" charset="2"/>
              <a:buChar char="q"/>
            </a:pPr>
            <a:r>
              <a:rPr lang="en-US" dirty="0" smtClean="0">
                <a:latin typeface="Arial" pitchFamily="34" charset="0"/>
                <a:cs typeface="Arial" pitchFamily="34" charset="0"/>
              </a:rPr>
              <a:t> Availability/Access</a:t>
            </a:r>
          </a:p>
          <a:p>
            <a:pPr lvl="1" algn="just">
              <a:spcAft>
                <a:spcPts val="600"/>
              </a:spcAft>
              <a:buClr>
                <a:srgbClr val="0070C0"/>
              </a:buClr>
              <a:buFont typeface="Wingdings" pitchFamily="2" charset="2"/>
              <a:buChar char="q"/>
            </a:pPr>
            <a:r>
              <a:rPr lang="en-US" dirty="0" smtClean="0">
                <a:latin typeface="Arial" pitchFamily="34" charset="0"/>
                <a:cs typeface="Arial" pitchFamily="34" charset="0"/>
              </a:rPr>
              <a:t> Equity</a:t>
            </a:r>
          </a:p>
          <a:p>
            <a:pPr algn="just">
              <a:spcAft>
                <a:spcPts val="1200"/>
              </a:spcAft>
              <a:buClr>
                <a:srgbClr val="0070C0"/>
              </a:buClr>
              <a:buFont typeface="Wingdings" pitchFamily="2" charset="2"/>
              <a:buChar char="q"/>
            </a:pPr>
            <a:r>
              <a:rPr lang="en-US" sz="2000" b="1" dirty="0" smtClean="0">
                <a:latin typeface="Arial" pitchFamily="34" charset="0"/>
                <a:cs typeface="Arial" pitchFamily="34" charset="0"/>
              </a:rPr>
              <a:t> Planning according to district based assessment</a:t>
            </a:r>
            <a:r>
              <a:rPr lang="en-US" dirty="0" smtClean="0">
                <a:latin typeface="Arial" pitchFamily="34" charset="0"/>
                <a:cs typeface="Arial" pitchFamily="34" charset="0"/>
              </a:rPr>
              <a:t> – generating District Report Cards (DRCs) linked to the Roadmap to Reforms and/or Sector Plans  of the </a:t>
            </a:r>
            <a:r>
              <a:rPr lang="en-US" b="1" dirty="0" smtClean="0">
                <a:latin typeface="Arial" pitchFamily="34" charset="0"/>
                <a:cs typeface="Arial" pitchFamily="34" charset="0"/>
              </a:rPr>
              <a:t>Provincial Governments</a:t>
            </a:r>
            <a:r>
              <a:rPr lang="en-US" dirty="0" smtClean="0">
                <a:latin typeface="Arial" pitchFamily="34" charset="0"/>
                <a:cs typeface="Arial" pitchFamily="34" charset="0"/>
              </a:rPr>
              <a:t>.</a:t>
            </a:r>
          </a:p>
          <a:p>
            <a:pPr algn="just">
              <a:spcAft>
                <a:spcPts val="1200"/>
              </a:spcAft>
              <a:buClr>
                <a:srgbClr val="0070C0"/>
              </a:buClr>
              <a:buFont typeface="Wingdings" pitchFamily="2" charset="2"/>
              <a:buChar char="q"/>
            </a:pPr>
            <a:r>
              <a:rPr lang="en-US" dirty="0" smtClean="0">
                <a:latin typeface="Arial" pitchFamily="34" charset="0"/>
                <a:cs typeface="Arial" pitchFamily="34" charset="0"/>
              </a:rPr>
              <a:t> Holding </a:t>
            </a:r>
            <a:r>
              <a:rPr lang="en-US" b="1" dirty="0" smtClean="0">
                <a:latin typeface="Arial" pitchFamily="34" charset="0"/>
                <a:cs typeface="Arial" pitchFamily="34" charset="0"/>
              </a:rPr>
              <a:t>ASER </a:t>
            </a:r>
            <a:r>
              <a:rPr lang="en-US" b="1" dirty="0" err="1" smtClean="0">
                <a:latin typeface="Arial" pitchFamily="34" charset="0"/>
                <a:cs typeface="Arial" pitchFamily="34" charset="0"/>
              </a:rPr>
              <a:t>Baithaks</a:t>
            </a:r>
            <a:r>
              <a:rPr lang="en-US" dirty="0" smtClean="0">
                <a:latin typeface="Arial" pitchFamily="34" charset="0"/>
                <a:cs typeface="Arial" pitchFamily="34" charset="0"/>
              </a:rPr>
              <a:t> in ASER survey villages, parents, communities with parliamentarians and political holding ALL  to account for ACTION! Continued Dialogues with Parliamentarians and Politicians in 2013 for  elections, manifestoes and actionable steps that can be tracked   </a:t>
            </a:r>
          </a:p>
          <a:p>
            <a:pPr algn="just">
              <a:spcAft>
                <a:spcPts val="1200"/>
              </a:spcAft>
              <a:buClr>
                <a:srgbClr val="0070C0"/>
              </a:buClr>
              <a:buFont typeface="Wingdings" pitchFamily="2" charset="2"/>
              <a:buChar char="q"/>
            </a:pPr>
            <a:r>
              <a:rPr lang="en-US" b="1" dirty="0" smtClean="0">
                <a:latin typeface="Arial" pitchFamily="34" charset="0"/>
                <a:cs typeface="Arial" pitchFamily="34" charset="0"/>
              </a:rPr>
              <a:t>Linking the ASER information to national data and GMR /UN Human Development Reports /others in the run up to 2015 &amp; post 2015 debates</a:t>
            </a:r>
          </a:p>
          <a:p>
            <a:pPr algn="just">
              <a:spcAft>
                <a:spcPts val="1200"/>
              </a:spcAft>
              <a:buClr>
                <a:srgbClr val="0070C0"/>
              </a:buClr>
              <a:buFont typeface="Wingdings" pitchFamily="2" charset="2"/>
              <a:buChar char="q"/>
            </a:pPr>
            <a:r>
              <a:rPr lang="en-US" b="1" dirty="0" smtClean="0">
                <a:latin typeface="Arial" pitchFamily="34" charset="0"/>
                <a:cs typeface="Arial" pitchFamily="34" charset="0"/>
              </a:rPr>
              <a:t>Milestone achievement:“The Right to Free and Compulsory Education Act 2012”</a:t>
            </a:r>
            <a:endParaRPr lang="en-US" b="1" dirty="0">
              <a:latin typeface="Arial" pitchFamily="34" charset="0"/>
              <a:cs typeface="Arial" pitchFamily="34" charset="0"/>
            </a:endParaRPr>
          </a:p>
        </p:txBody>
      </p:sp>
      <p:pic>
        <p:nvPicPr>
          <p:cNvPr id="38919" name="Picture 7"/>
          <p:cNvPicPr>
            <a:picLocks noChangeAspect="1" noChangeArrowheads="1"/>
          </p:cNvPicPr>
          <p:nvPr/>
        </p:nvPicPr>
        <p:blipFill>
          <a:blip r:embed="rId2" cstate="print"/>
          <a:stretch>
            <a:fillRect/>
          </a:stretch>
        </p:blipFill>
        <p:spPr bwMode="auto">
          <a:xfrm>
            <a:off x="0" y="6218435"/>
            <a:ext cx="1447800" cy="639565"/>
          </a:xfrm>
          <a:prstGeom prst="rect">
            <a:avLst/>
          </a:prstGeom>
          <a:noFill/>
          <a:ln w="9525">
            <a:noFill/>
            <a:miter lim="800000"/>
            <a:headEnd/>
            <a:tailEnd/>
          </a:ln>
        </p:spPr>
      </p:pic>
      <p:sp>
        <p:nvSpPr>
          <p:cNvPr id="38915" name="TextBox 9"/>
          <p:cNvSpPr txBox="1">
            <a:spLocks noChangeArrowheads="1"/>
          </p:cNvSpPr>
          <p:nvPr/>
        </p:nvSpPr>
        <p:spPr bwMode="auto">
          <a:xfrm>
            <a:off x="0" y="228600"/>
            <a:ext cx="8763000" cy="830997"/>
          </a:xfrm>
          <a:prstGeom prst="rect">
            <a:avLst/>
          </a:prstGeom>
          <a:solidFill>
            <a:srgbClr val="0070C0"/>
          </a:solidFill>
          <a:ln w="9525">
            <a:noFill/>
            <a:miter lim="800000"/>
            <a:headEnd/>
            <a:tailEnd/>
          </a:ln>
        </p:spPr>
        <p:txBody>
          <a:bodyPr wrap="square">
            <a:spAutoFit/>
          </a:bodyPr>
          <a:lstStyle/>
          <a:p>
            <a:r>
              <a:rPr lang="en-US" sz="2400" b="1" dirty="0" smtClean="0">
                <a:solidFill>
                  <a:schemeClr val="bg1"/>
                </a:solidFill>
                <a:latin typeface="Calibri" pitchFamily="34" charset="0"/>
              </a:rPr>
              <a:t>How can ASER 2012 inform the planning, drafting, resourcing and implementation of 25-A? </a:t>
            </a:r>
            <a:endParaRPr lang="en-US" sz="2400" b="1" dirty="0">
              <a:solidFill>
                <a:schemeClr val="bg1"/>
              </a:solidFill>
              <a:latin typeface="Calibri" pitchFamily="34" charset="0"/>
            </a:endParaRPr>
          </a:p>
        </p:txBody>
      </p:sp>
      <p:pic>
        <p:nvPicPr>
          <p:cNvPr id="5" name="Picture 4" descr="ASER logo.gif"/>
          <p:cNvPicPr>
            <a:picLocks noChangeAspect="1"/>
          </p:cNvPicPr>
          <p:nvPr/>
        </p:nvPicPr>
        <p:blipFill>
          <a:blip r:embed="rId3" cstate="print"/>
          <a:stretch>
            <a:fillRect/>
          </a:stretch>
        </p:blipFill>
        <p:spPr>
          <a:xfrm>
            <a:off x="8153400" y="5867400"/>
            <a:ext cx="990598" cy="91439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Yasir Ahmed\Downloads\map.jpg"/>
          <p:cNvPicPr>
            <a:picLocks noChangeAspect="1" noChangeArrowheads="1"/>
          </p:cNvPicPr>
          <p:nvPr/>
        </p:nvPicPr>
        <p:blipFill>
          <a:blip r:embed="rId2" cstate="print"/>
          <a:srcRect/>
          <a:stretch>
            <a:fillRect/>
          </a:stretch>
        </p:blipFill>
        <p:spPr bwMode="auto">
          <a:xfrm>
            <a:off x="0" y="-12700"/>
            <a:ext cx="9144000" cy="7123113"/>
          </a:xfrm>
          <a:prstGeom prst="rect">
            <a:avLst/>
          </a:prstGeom>
          <a:noFill/>
          <a:ln w="9525">
            <a:noFill/>
            <a:miter lim="800000"/>
            <a:headEnd/>
            <a:tailEnd/>
          </a:ln>
        </p:spPr>
      </p:pic>
      <p:sp>
        <p:nvSpPr>
          <p:cNvPr id="8" name="Rectangle 7"/>
          <p:cNvSpPr/>
          <p:nvPr/>
        </p:nvSpPr>
        <p:spPr>
          <a:xfrm>
            <a:off x="5364163" y="5634038"/>
            <a:ext cx="3708400" cy="1077912"/>
          </a:xfrm>
          <a:prstGeom prst="rect">
            <a:avLst/>
          </a:prstGeom>
          <a:ln w="19050">
            <a:solidFill>
              <a:schemeClr val="accent2">
                <a:lumMod val="75000"/>
              </a:schemeClr>
            </a:solidFill>
          </a:ln>
        </p:spPr>
        <p:txBody>
          <a:bodyPr>
            <a:spAutoFit/>
          </a:bodyPr>
          <a:lstStyle/>
          <a:p>
            <a:pPr fontAlgn="auto">
              <a:spcBef>
                <a:spcPts val="0"/>
              </a:spcBef>
              <a:spcAft>
                <a:spcPts val="0"/>
              </a:spcAft>
              <a:defRPr/>
            </a:pPr>
            <a:r>
              <a:rPr lang="en-US" sz="1600" b="1" dirty="0">
                <a:latin typeface="Arial" pitchFamily="34" charset="0"/>
                <a:cs typeface="Arial" pitchFamily="34" charset="0"/>
              </a:rPr>
              <a:t>ASER Outreach over the last 3 years</a:t>
            </a:r>
          </a:p>
          <a:p>
            <a:pPr fontAlgn="auto">
              <a:spcBef>
                <a:spcPts val="0"/>
              </a:spcBef>
              <a:spcAft>
                <a:spcPts val="0"/>
              </a:spcAft>
              <a:buClr>
                <a:schemeClr val="tx2">
                  <a:lumMod val="75000"/>
                </a:schemeClr>
              </a:buClr>
              <a:buFont typeface="Wingdings" pitchFamily="2" charset="2"/>
              <a:buChar char="q"/>
              <a:defRPr/>
            </a:pPr>
            <a:r>
              <a:rPr lang="en-US" sz="1600" b="1" dirty="0">
                <a:latin typeface="Arial" pitchFamily="34" charset="0"/>
                <a:cs typeface="Arial" pitchFamily="34" charset="0"/>
              </a:rPr>
              <a:t> </a:t>
            </a:r>
            <a:r>
              <a:rPr lang="en-US" sz="1600" b="1" dirty="0" smtClean="0">
                <a:latin typeface="Arial" pitchFamily="34" charset="0"/>
                <a:cs typeface="Arial" pitchFamily="34" charset="0"/>
              </a:rPr>
              <a:t> 2010 </a:t>
            </a:r>
            <a:r>
              <a:rPr lang="en-US" sz="1600" b="1" dirty="0">
                <a:latin typeface="Arial" pitchFamily="34" charset="0"/>
                <a:cs typeface="Arial" pitchFamily="34" charset="0"/>
              </a:rPr>
              <a:t>– 32 districts</a:t>
            </a:r>
          </a:p>
          <a:p>
            <a:pPr fontAlgn="auto">
              <a:spcBef>
                <a:spcPts val="0"/>
              </a:spcBef>
              <a:spcAft>
                <a:spcPts val="0"/>
              </a:spcAft>
              <a:buClr>
                <a:schemeClr val="tx2">
                  <a:lumMod val="75000"/>
                </a:schemeClr>
              </a:buClr>
              <a:buFont typeface="Wingdings" pitchFamily="2" charset="2"/>
              <a:buChar char="q"/>
              <a:defRPr/>
            </a:pPr>
            <a:r>
              <a:rPr lang="en-US" sz="1600" b="1" dirty="0">
                <a:latin typeface="Arial" pitchFamily="34" charset="0"/>
                <a:cs typeface="Arial" pitchFamily="34" charset="0"/>
              </a:rPr>
              <a:t> </a:t>
            </a:r>
            <a:r>
              <a:rPr lang="en-US" sz="1600" b="1" dirty="0" smtClean="0">
                <a:latin typeface="Arial" pitchFamily="34" charset="0"/>
                <a:cs typeface="Arial" pitchFamily="34" charset="0"/>
              </a:rPr>
              <a:t> 2011 </a:t>
            </a:r>
            <a:r>
              <a:rPr lang="en-US" sz="1600" b="1" dirty="0">
                <a:latin typeface="Arial" pitchFamily="34" charset="0"/>
                <a:cs typeface="Arial" pitchFamily="34" charset="0"/>
              </a:rPr>
              <a:t>– 85 districts</a:t>
            </a:r>
          </a:p>
          <a:p>
            <a:pPr fontAlgn="auto">
              <a:spcBef>
                <a:spcPts val="0"/>
              </a:spcBef>
              <a:spcAft>
                <a:spcPts val="0"/>
              </a:spcAft>
              <a:buClr>
                <a:schemeClr val="tx2">
                  <a:lumMod val="75000"/>
                </a:schemeClr>
              </a:buClr>
              <a:buFont typeface="Wingdings" pitchFamily="2" charset="2"/>
              <a:buChar char="q"/>
              <a:defRPr/>
            </a:pPr>
            <a:r>
              <a:rPr lang="en-US" sz="1600" b="1" dirty="0">
                <a:latin typeface="Arial" pitchFamily="34" charset="0"/>
                <a:cs typeface="Arial" pitchFamily="34" charset="0"/>
              </a:rPr>
              <a:t> </a:t>
            </a:r>
            <a:r>
              <a:rPr lang="en-US" sz="1600" b="1" dirty="0" smtClean="0">
                <a:latin typeface="Arial" pitchFamily="34" charset="0"/>
                <a:cs typeface="Arial" pitchFamily="34" charset="0"/>
              </a:rPr>
              <a:t> 2012 </a:t>
            </a:r>
            <a:r>
              <a:rPr lang="en-US" sz="1600" b="1" dirty="0">
                <a:latin typeface="Arial" pitchFamily="34" charset="0"/>
                <a:cs typeface="Arial" pitchFamily="34" charset="0"/>
              </a:rPr>
              <a:t>– 142 districts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C:\Documents and Settings\Administrator\Desktop\ASER pictures\Picture14.jpg"/>
          <p:cNvPicPr>
            <a:picLocks noChangeAspect="1" noChangeArrowheads="1"/>
          </p:cNvPicPr>
          <p:nvPr/>
        </p:nvPicPr>
        <p:blipFill>
          <a:blip r:embed="rId2" cstate="email">
            <a:lum bright="70000" contrast="-70000"/>
          </a:blip>
          <a:srcRect/>
          <a:stretch>
            <a:fillRect/>
          </a:stretch>
        </p:blipFill>
        <p:spPr bwMode="auto">
          <a:xfrm>
            <a:off x="-6350" y="-7938"/>
            <a:ext cx="9156700" cy="6873876"/>
          </a:xfrm>
          <a:prstGeom prst="rect">
            <a:avLst/>
          </a:prstGeom>
          <a:noFill/>
          <a:ln w="9525">
            <a:noFill/>
            <a:miter lim="800000"/>
            <a:headEnd/>
            <a:tailEnd/>
          </a:ln>
        </p:spPr>
      </p:pic>
      <p:sp>
        <p:nvSpPr>
          <p:cNvPr id="20483" name="Rectangle 8"/>
          <p:cNvSpPr>
            <a:spLocks noChangeArrowheads="1"/>
          </p:cNvSpPr>
          <p:nvPr/>
        </p:nvSpPr>
        <p:spPr bwMode="auto">
          <a:xfrm>
            <a:off x="685800" y="1447800"/>
            <a:ext cx="8077200" cy="2246313"/>
          </a:xfrm>
          <a:prstGeom prst="rect">
            <a:avLst/>
          </a:prstGeom>
          <a:noFill/>
          <a:ln w="9525">
            <a:noFill/>
            <a:miter lim="800000"/>
            <a:headEnd/>
            <a:tailEnd/>
          </a:ln>
        </p:spPr>
        <p:txBody>
          <a:bodyPr>
            <a:spAutoFit/>
          </a:bodyPr>
          <a:lstStyle/>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p:txBody>
      </p:sp>
      <p:sp>
        <p:nvSpPr>
          <p:cNvPr id="20484" name="TextBox 6"/>
          <p:cNvSpPr txBox="1">
            <a:spLocks noChangeArrowheads="1"/>
          </p:cNvSpPr>
          <p:nvPr/>
        </p:nvSpPr>
        <p:spPr bwMode="auto">
          <a:xfrm>
            <a:off x="304800" y="2895600"/>
            <a:ext cx="8001000" cy="923330"/>
          </a:xfrm>
          <a:prstGeom prst="rect">
            <a:avLst/>
          </a:prstGeom>
          <a:solidFill>
            <a:srgbClr val="0070C0"/>
          </a:solidFill>
          <a:ln w="9525">
            <a:noFill/>
            <a:miter lim="800000"/>
            <a:headEnd/>
            <a:tailEnd/>
          </a:ln>
        </p:spPr>
        <p:txBody>
          <a:bodyPr wrap="square">
            <a:spAutoFit/>
          </a:bodyPr>
          <a:lstStyle/>
          <a:p>
            <a:pPr algn="ctr">
              <a:buClr>
                <a:srgbClr val="7030A0"/>
              </a:buClr>
              <a:buSzPct val="160000"/>
            </a:pPr>
            <a:r>
              <a:rPr lang="en-US" sz="3200" dirty="0" smtClean="0">
                <a:solidFill>
                  <a:schemeClr val="bg1"/>
                </a:solidFill>
                <a:latin typeface="Calibri" pitchFamily="34" charset="0"/>
              </a:rPr>
              <a:t>         </a:t>
            </a:r>
            <a:r>
              <a:rPr lang="en-US" sz="5400" b="1" dirty="0" smtClean="0">
                <a:solidFill>
                  <a:schemeClr val="bg1"/>
                </a:solidFill>
                <a:latin typeface="Calibri" pitchFamily="34" charset="0"/>
              </a:rPr>
              <a:t>Discussion</a:t>
            </a:r>
            <a:endParaRPr lang="en-US" sz="5400" b="1" dirty="0">
              <a:solidFill>
                <a:schemeClr val="bg1"/>
              </a:solidFill>
              <a:latin typeface="Calibri" pitchFamily="34" charset="0"/>
            </a:endParaRPr>
          </a:p>
        </p:txBody>
      </p:sp>
      <p:cxnSp>
        <p:nvCxnSpPr>
          <p:cNvPr id="10" name="Straight Connector 9"/>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C03313.JPG"/>
          <p:cNvPicPr>
            <a:picLocks noChangeAspect="1"/>
          </p:cNvPicPr>
          <p:nvPr/>
        </p:nvPicPr>
        <p:blipFill>
          <a:blip r:embed="rId2" cstate="print"/>
          <a:stretch>
            <a:fillRect/>
          </a:stretch>
        </p:blipFill>
        <p:spPr>
          <a:xfrm>
            <a:off x="2133600" y="914400"/>
            <a:ext cx="4889504" cy="3238502"/>
          </a:xfrm>
          <a:prstGeom prst="rect">
            <a:avLst/>
          </a:prstGeom>
        </p:spPr>
      </p:pic>
      <p:pic>
        <p:nvPicPr>
          <p:cNvPr id="8" name="Picture 7"/>
          <p:cNvPicPr>
            <a:picLocks noChangeAspect="1" noChangeArrowheads="1"/>
          </p:cNvPicPr>
          <p:nvPr/>
        </p:nvPicPr>
        <p:blipFill>
          <a:blip r:embed="rId3" cstate="print"/>
          <a:stretch>
            <a:fillRect/>
          </a:stretch>
        </p:blipFill>
        <p:spPr bwMode="auto">
          <a:xfrm>
            <a:off x="6567466" y="5562600"/>
            <a:ext cx="2576534" cy="1295400"/>
          </a:xfrm>
          <a:prstGeom prst="rect">
            <a:avLst/>
          </a:prstGeom>
          <a:noFill/>
          <a:ln w="9525">
            <a:noFill/>
            <a:miter lim="800000"/>
            <a:headEnd/>
            <a:tailEnd/>
          </a:ln>
        </p:spPr>
      </p:pic>
      <p:sp>
        <p:nvSpPr>
          <p:cNvPr id="5" name="Titel 5"/>
          <p:cNvSpPr txBox="1">
            <a:spLocks/>
          </p:cNvSpPr>
          <p:nvPr/>
        </p:nvSpPr>
        <p:spPr>
          <a:xfrm>
            <a:off x="0" y="228600"/>
            <a:ext cx="8610600" cy="822325"/>
          </a:xfrm>
          <a:prstGeom prst="rect">
            <a:avLst/>
          </a:prstGeom>
          <a:solidFill>
            <a:schemeClr val="accent1"/>
          </a:solidFill>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4800" b="1" dirty="0" smtClean="0">
                <a:solidFill>
                  <a:schemeClr val="bg1"/>
                </a:solidFill>
                <a:latin typeface="Arial" pitchFamily="34" charset="0"/>
                <a:cs typeface="Arial" pitchFamily="34" charset="0"/>
              </a:rPr>
              <a:t>Thank You</a:t>
            </a:r>
            <a:endParaRPr lang="de-DE" sz="4800" b="1" dirty="0">
              <a:solidFill>
                <a:schemeClr val="bg1"/>
              </a:solidFill>
              <a:latin typeface="Arial" pitchFamily="34" charset="0"/>
              <a:cs typeface="Arial" pitchFamily="34" charset="0"/>
            </a:endParaRPr>
          </a:p>
        </p:txBody>
      </p:sp>
      <p:grpSp>
        <p:nvGrpSpPr>
          <p:cNvPr id="6" name="Group 11"/>
          <p:cNvGrpSpPr>
            <a:grpSpLocks/>
          </p:cNvGrpSpPr>
          <p:nvPr/>
        </p:nvGrpSpPr>
        <p:grpSpPr bwMode="auto">
          <a:xfrm>
            <a:off x="1295400" y="4953000"/>
            <a:ext cx="3398173" cy="1184778"/>
            <a:chOff x="3343709" y="5301320"/>
            <a:chExt cx="3396528" cy="1184366"/>
          </a:xfrm>
        </p:grpSpPr>
        <p:pic>
          <p:nvPicPr>
            <p:cNvPr id="9" name="Picture 3"/>
            <p:cNvPicPr>
              <a:picLocks noChangeAspect="1"/>
            </p:cNvPicPr>
            <p:nvPr/>
          </p:nvPicPr>
          <p:blipFill>
            <a:blip r:embed="rId4" cstate="print"/>
            <a:srcRect/>
            <a:stretch>
              <a:fillRect/>
            </a:stretch>
          </p:blipFill>
          <p:spPr bwMode="auto">
            <a:xfrm>
              <a:off x="3343709" y="5658982"/>
              <a:ext cx="431772" cy="431774"/>
            </a:xfrm>
            <a:prstGeom prst="rect">
              <a:avLst/>
            </a:prstGeom>
            <a:noFill/>
            <a:ln w="9525">
              <a:noFill/>
              <a:miter lim="800000"/>
              <a:headEnd/>
              <a:tailEnd/>
            </a:ln>
          </p:spPr>
        </p:pic>
        <p:pic>
          <p:nvPicPr>
            <p:cNvPr id="10" name="Picture 4"/>
            <p:cNvPicPr>
              <a:picLocks noChangeAspect="1"/>
            </p:cNvPicPr>
            <p:nvPr/>
          </p:nvPicPr>
          <p:blipFill>
            <a:blip r:embed="rId5" cstate="print"/>
            <a:srcRect/>
            <a:stretch>
              <a:fillRect/>
            </a:stretch>
          </p:blipFill>
          <p:spPr bwMode="auto">
            <a:xfrm>
              <a:off x="3343709" y="6063053"/>
              <a:ext cx="422633" cy="422633"/>
            </a:xfrm>
            <a:prstGeom prst="rect">
              <a:avLst/>
            </a:prstGeom>
            <a:noFill/>
            <a:ln w="9525">
              <a:noFill/>
              <a:miter lim="800000"/>
              <a:headEnd/>
              <a:tailEnd/>
            </a:ln>
          </p:spPr>
        </p:pic>
        <p:pic>
          <p:nvPicPr>
            <p:cNvPr id="11" name="Picture 7"/>
            <p:cNvPicPr>
              <a:picLocks noChangeAspect="1"/>
            </p:cNvPicPr>
            <p:nvPr/>
          </p:nvPicPr>
          <p:blipFill>
            <a:blip r:embed="rId6" cstate="print"/>
            <a:srcRect l="12959" t="12457" r="12605" b="11317"/>
            <a:stretch>
              <a:fillRect/>
            </a:stretch>
          </p:blipFill>
          <p:spPr bwMode="auto">
            <a:xfrm>
              <a:off x="3371406" y="5301626"/>
              <a:ext cx="372439" cy="381392"/>
            </a:xfrm>
            <a:prstGeom prst="rect">
              <a:avLst/>
            </a:prstGeom>
            <a:noFill/>
            <a:ln w="9525">
              <a:noFill/>
              <a:miter lim="800000"/>
              <a:headEnd/>
              <a:tailEnd/>
            </a:ln>
          </p:spPr>
        </p:pic>
        <p:sp>
          <p:nvSpPr>
            <p:cNvPr id="12" name="TextBox 8"/>
            <p:cNvSpPr txBox="1">
              <a:spLocks noChangeArrowheads="1"/>
            </p:cNvSpPr>
            <p:nvPr/>
          </p:nvSpPr>
          <p:spPr bwMode="auto">
            <a:xfrm>
              <a:off x="3724525" y="5301320"/>
              <a:ext cx="3015712" cy="399971"/>
            </a:xfrm>
            <a:prstGeom prst="rect">
              <a:avLst/>
            </a:prstGeom>
            <a:noFill/>
            <a:ln w="9525">
              <a:noFill/>
              <a:miter lim="800000"/>
              <a:headEnd/>
              <a:tailEnd/>
            </a:ln>
          </p:spPr>
          <p:txBody>
            <a:bodyPr wrap="none">
              <a:spAutoFit/>
            </a:bodyPr>
            <a:lstStyle/>
            <a:p>
              <a:r>
                <a:rPr lang="en-US" sz="2000" b="1" dirty="0" smtClean="0">
                  <a:solidFill>
                    <a:srgbClr val="FF0000"/>
                  </a:solidFill>
                  <a:hlinkClick r:id="rId7"/>
                </a:rPr>
                <a:t>www.aserpakistan.org</a:t>
              </a:r>
              <a:r>
                <a:rPr lang="en-US" sz="2000" b="1" dirty="0" smtClean="0">
                  <a:solidFill>
                    <a:srgbClr val="FF0000"/>
                  </a:solidFill>
                </a:rPr>
                <a:t> </a:t>
              </a:r>
              <a:endParaRPr lang="en-US" sz="2000" b="1" dirty="0">
                <a:solidFill>
                  <a:srgbClr val="FF0000"/>
                </a:solidFill>
              </a:endParaRPr>
            </a:p>
          </p:txBody>
        </p:sp>
        <p:sp>
          <p:nvSpPr>
            <p:cNvPr id="13" name="TextBox 9"/>
            <p:cNvSpPr txBox="1">
              <a:spLocks noChangeArrowheads="1"/>
            </p:cNvSpPr>
            <p:nvPr/>
          </p:nvSpPr>
          <p:spPr bwMode="auto">
            <a:xfrm>
              <a:off x="3800688" y="5682188"/>
              <a:ext cx="2443716" cy="461504"/>
            </a:xfrm>
            <a:prstGeom prst="rect">
              <a:avLst/>
            </a:prstGeom>
            <a:noFill/>
            <a:ln w="9525">
              <a:noFill/>
              <a:miter lim="800000"/>
              <a:headEnd/>
              <a:tailEnd/>
            </a:ln>
          </p:spPr>
          <p:txBody>
            <a:bodyPr wrap="none">
              <a:spAutoFit/>
            </a:bodyPr>
            <a:lstStyle/>
            <a:p>
              <a:r>
                <a:rPr lang="en-US" sz="2400" b="1" dirty="0" smtClean="0">
                  <a:solidFill>
                    <a:schemeClr val="tx2"/>
                  </a:solidFill>
                </a:rPr>
                <a:t> ASER-Pakistan</a:t>
              </a:r>
              <a:endParaRPr lang="en-US" sz="2400" b="1" dirty="0">
                <a:solidFill>
                  <a:schemeClr val="tx2"/>
                </a:solidFill>
              </a:endParaRPr>
            </a:p>
          </p:txBody>
        </p:sp>
        <p:sp>
          <p:nvSpPr>
            <p:cNvPr id="14" name="TextBox 10"/>
            <p:cNvSpPr txBox="1">
              <a:spLocks noChangeArrowheads="1"/>
            </p:cNvSpPr>
            <p:nvPr/>
          </p:nvSpPr>
          <p:spPr bwMode="auto">
            <a:xfrm>
              <a:off x="3822312" y="5986884"/>
              <a:ext cx="2567921" cy="461504"/>
            </a:xfrm>
            <a:prstGeom prst="rect">
              <a:avLst/>
            </a:prstGeom>
            <a:noFill/>
            <a:ln w="9525">
              <a:noFill/>
              <a:miter lim="800000"/>
              <a:headEnd/>
              <a:tailEnd/>
            </a:ln>
          </p:spPr>
          <p:txBody>
            <a:bodyPr wrap="none">
              <a:spAutoFit/>
            </a:bodyPr>
            <a:lstStyle/>
            <a:p>
              <a:r>
                <a:rPr lang="en-US" sz="2400" b="1" dirty="0">
                  <a:solidFill>
                    <a:schemeClr val="tx2"/>
                  </a:solidFill>
                  <a:latin typeface="Arial" pitchFamily="34" charset="0"/>
                  <a:cs typeface="Arial" pitchFamily="34" charset="0"/>
                </a:rPr>
                <a:t>ASERPAKISTAN</a:t>
              </a:r>
            </a:p>
          </p:txBody>
        </p:sp>
      </p:grpSp>
      <p:sp>
        <p:nvSpPr>
          <p:cNvPr id="15" name="Titel 5"/>
          <p:cNvSpPr txBox="1">
            <a:spLocks/>
          </p:cNvSpPr>
          <p:nvPr/>
        </p:nvSpPr>
        <p:spPr bwMode="auto">
          <a:xfrm>
            <a:off x="0" y="4267200"/>
            <a:ext cx="4572000" cy="533400"/>
          </a:xfrm>
          <a:prstGeom prst="rect">
            <a:avLst/>
          </a:prstGeom>
          <a:solidFill>
            <a:schemeClr val="accent1"/>
          </a:solidFill>
          <a:ln>
            <a:noFill/>
          </a:ln>
          <a:extLst/>
        </p:spPr>
        <p:style>
          <a:lnRef idx="2">
            <a:schemeClr val="accent2"/>
          </a:lnRef>
          <a:fillRef idx="1">
            <a:schemeClr val="lt1"/>
          </a:fillRef>
          <a:effectRef idx="0">
            <a:schemeClr val="accent2"/>
          </a:effectRef>
          <a:fontRef idx="minor">
            <a:schemeClr val="dk1"/>
          </a:fontRef>
        </p:style>
        <p:txBody>
          <a:bodyPr lIns="0" tIns="0" rIns="0" bIns="0"/>
          <a:lstStyle>
            <a:lvl1pPr algn="ctr" rtl="0" eaLnBrk="0" fontAlgn="base" hangingPunct="0">
              <a:spcBef>
                <a:spcPct val="0"/>
              </a:spcBef>
              <a:spcAft>
                <a:spcPct val="0"/>
              </a:spcAft>
              <a:defRPr sz="5400" b="0" kern="1200" spc="-150" baseline="0">
                <a:solidFill>
                  <a:schemeClr val="tx2"/>
                </a:solidFill>
                <a:effectLst>
                  <a:outerShdw dist="12700" dir="16200000" algn="t" rotWithShape="0">
                    <a:prstClr val="black">
                      <a:alpha val="40000"/>
                    </a:prst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de-DE" sz="3200" b="1" dirty="0" smtClean="0">
                <a:solidFill>
                  <a:schemeClr val="bg1"/>
                </a:solidFill>
                <a:latin typeface="Arial" pitchFamily="34" charset="0"/>
                <a:cs typeface="Arial" pitchFamily="34" charset="0"/>
              </a:rPr>
              <a:t>You can follow us on</a:t>
            </a:r>
            <a:endParaRPr lang="de-DE" sz="32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81000" y="1066800"/>
            <a:ext cx="8229600" cy="5562600"/>
          </a:xfrm>
          <a:solidFill>
            <a:schemeClr val="bg1"/>
          </a:solidFill>
        </p:spPr>
        <p:style>
          <a:lnRef idx="2">
            <a:schemeClr val="accent1"/>
          </a:lnRef>
          <a:fillRef idx="1">
            <a:schemeClr val="lt1"/>
          </a:fillRef>
          <a:effectRef idx="0">
            <a:schemeClr val="accent1"/>
          </a:effectRef>
          <a:fontRef idx="minor">
            <a:schemeClr val="dk1"/>
          </a:fontRef>
        </p:style>
        <p:txBody>
          <a:bodyPr rtlCol="0">
            <a:noAutofit/>
          </a:bodyPr>
          <a:lstStyle/>
          <a:p>
            <a:pPr marL="1316038" indent="-1316038" eaLnBrk="1" fontAlgn="auto" hangingPunct="1">
              <a:spcAft>
                <a:spcPts val="0"/>
              </a:spcAft>
              <a:buClr>
                <a:schemeClr val="accent1">
                  <a:shade val="75000"/>
                </a:schemeClr>
              </a:buClr>
              <a:buFont typeface="Arial" charset="0"/>
              <a:buNone/>
              <a:tabLst>
                <a:tab pos="1316038" algn="l"/>
              </a:tabLst>
              <a:defRPr/>
            </a:pPr>
            <a:r>
              <a:rPr lang="en-US" sz="2200" b="1" dirty="0" smtClean="0">
                <a:solidFill>
                  <a:schemeClr val="tx1"/>
                </a:solidFill>
                <a:latin typeface="Arial" pitchFamily="34" charset="0"/>
                <a:cs typeface="Arial" pitchFamily="34" charset="0"/>
              </a:rPr>
              <a:t>Coverage: 	</a:t>
            </a:r>
            <a:r>
              <a:rPr lang="en-US" sz="2200" dirty="0" smtClean="0">
                <a:solidFill>
                  <a:schemeClr val="tx1"/>
                </a:solidFill>
                <a:latin typeface="Arial" pitchFamily="34" charset="0"/>
                <a:cs typeface="Arial" pitchFamily="34" charset="0"/>
              </a:rPr>
              <a:t>Across Pakistan </a:t>
            </a:r>
          </a:p>
          <a:p>
            <a:pPr marL="1316038" indent="-1316038" eaLnBrk="1" fontAlgn="auto" hangingPunct="1">
              <a:spcAft>
                <a:spcPts val="0"/>
              </a:spcAft>
              <a:buClr>
                <a:schemeClr val="accent1">
                  <a:shade val="75000"/>
                </a:schemeClr>
              </a:buClr>
              <a:buFont typeface="Arial" charset="0"/>
              <a:buNone/>
              <a:tabLst>
                <a:tab pos="1316038" algn="l"/>
              </a:tabLst>
              <a:defRPr/>
            </a:pPr>
            <a:endParaRPr lang="en-US" sz="2200" b="1" dirty="0" smtClean="0">
              <a:solidFill>
                <a:schemeClr val="tx1"/>
              </a:solidFill>
              <a:latin typeface="Arial" pitchFamily="34" charset="0"/>
              <a:cs typeface="Arial" pitchFamily="34" charset="0"/>
            </a:endParaRPr>
          </a:p>
          <a:p>
            <a:pPr marL="1250950" indent="-1250950">
              <a:buClr>
                <a:schemeClr val="accent1">
                  <a:shade val="75000"/>
                </a:schemeClr>
              </a:buClr>
              <a:buNone/>
              <a:tabLst>
                <a:tab pos="1250950" algn="l"/>
              </a:tabLst>
              <a:defRPr/>
            </a:pPr>
            <a:r>
              <a:rPr lang="en-US" sz="2200" b="1" dirty="0" smtClean="0">
                <a:solidFill>
                  <a:schemeClr val="tx1"/>
                </a:solidFill>
                <a:latin typeface="Arial" pitchFamily="34" charset="0"/>
                <a:cs typeface="Arial" pitchFamily="34" charset="0"/>
              </a:rPr>
              <a:t>ASER 2012: 	</a:t>
            </a:r>
            <a:r>
              <a:rPr lang="en-US" sz="2800" b="1" dirty="0" smtClean="0">
                <a:solidFill>
                  <a:srgbClr val="FF0000"/>
                </a:solidFill>
                <a:latin typeface="Arial" pitchFamily="34" charset="0"/>
                <a:cs typeface="Arial" pitchFamily="34" charset="0"/>
              </a:rPr>
              <a:t>136</a:t>
            </a:r>
            <a:r>
              <a:rPr lang="en-US" sz="2200" b="1" dirty="0" smtClean="0">
                <a:solidFill>
                  <a:schemeClr val="tx1"/>
                </a:solidFill>
                <a:latin typeface="Arial" pitchFamily="34" charset="0"/>
                <a:cs typeface="Arial" pitchFamily="34" charset="0"/>
              </a:rPr>
              <a:t>  districts across Pakistan </a:t>
            </a:r>
          </a:p>
          <a:p>
            <a:pPr marL="1250950" indent="-1250950">
              <a:buClr>
                <a:schemeClr val="accent1">
                  <a:shade val="75000"/>
                </a:schemeClr>
              </a:buClr>
              <a:buNone/>
              <a:tabLst>
                <a:tab pos="1250950" algn="l"/>
              </a:tabLst>
              <a:defRPr/>
            </a:pPr>
            <a:r>
              <a:rPr lang="en-US" sz="2200" b="1" dirty="0" smtClean="0">
                <a:solidFill>
                  <a:schemeClr val="tx1"/>
                </a:solidFill>
                <a:latin typeface="Arial" pitchFamily="34" charset="0"/>
                <a:cs typeface="Arial" pitchFamily="34" charset="0"/>
              </a:rPr>
              <a:t>		</a:t>
            </a:r>
            <a:r>
              <a:rPr lang="en-US" sz="2200" dirty="0" smtClean="0">
                <a:solidFill>
                  <a:schemeClr val="tx1"/>
                </a:solidFill>
                <a:latin typeface="Arial" pitchFamily="34" charset="0"/>
                <a:cs typeface="Arial" pitchFamily="34" charset="0"/>
              </a:rPr>
              <a:t>(136 Rural + 6 Urban /5 overlap with rural 	districts)</a:t>
            </a:r>
          </a:p>
          <a:p>
            <a:pPr marL="1250950" indent="-1250950" eaLnBrk="1" fontAlgn="auto" hangingPunct="1">
              <a:spcAft>
                <a:spcPts val="0"/>
              </a:spcAft>
              <a:buClr>
                <a:schemeClr val="accent1">
                  <a:shade val="75000"/>
                </a:schemeClr>
              </a:buClr>
              <a:buFont typeface="Arial" pitchFamily="34" charset="0"/>
              <a:buNone/>
              <a:tabLst>
                <a:tab pos="1250950" algn="l"/>
              </a:tabLst>
              <a:defRPr/>
            </a:pPr>
            <a:endParaRPr lang="en-US" sz="2200" b="1" dirty="0" smtClean="0">
              <a:solidFill>
                <a:schemeClr val="tx1"/>
              </a:solidFill>
              <a:latin typeface="Arial" pitchFamily="34" charset="0"/>
              <a:cs typeface="Arial" pitchFamily="34" charset="0"/>
            </a:endParaRPr>
          </a:p>
          <a:p>
            <a:pPr marL="1250950" indent="-1250950" eaLnBrk="1" fontAlgn="auto" hangingPunct="1">
              <a:spcAft>
                <a:spcPts val="0"/>
              </a:spcAft>
              <a:buClr>
                <a:schemeClr val="accent1">
                  <a:shade val="75000"/>
                </a:schemeClr>
              </a:buClr>
              <a:buFont typeface="Arial" pitchFamily="34" charset="0"/>
              <a:buNone/>
              <a:tabLst>
                <a:tab pos="1250950" algn="l"/>
              </a:tabLst>
              <a:defRPr/>
            </a:pPr>
            <a:r>
              <a:rPr lang="en-US" sz="2200" b="1" dirty="0" smtClean="0">
                <a:solidFill>
                  <a:schemeClr val="tx1"/>
                </a:solidFill>
                <a:latin typeface="Arial" pitchFamily="34" charset="0"/>
                <a:cs typeface="Arial" pitchFamily="34" charset="0"/>
              </a:rPr>
              <a:t>Punjab</a:t>
            </a:r>
            <a:r>
              <a:rPr lang="en-US" sz="2200" b="1" dirty="0" smtClean="0">
                <a:solidFill>
                  <a:schemeClr val="bg1"/>
                </a:solidFill>
                <a:latin typeface="Arial" pitchFamily="34" charset="0"/>
                <a:cs typeface="Arial" pitchFamily="34" charset="0"/>
              </a:rPr>
              <a:t> </a:t>
            </a:r>
            <a:r>
              <a:rPr lang="en-US" sz="2200" b="1" dirty="0" smtClean="0">
                <a:solidFill>
                  <a:schemeClr val="tx1"/>
                </a:solidFill>
                <a:latin typeface="Arial" pitchFamily="34" charset="0"/>
                <a:cs typeface="Arial" pitchFamily="34" charset="0"/>
              </a:rPr>
              <a:t>:	</a:t>
            </a:r>
            <a:r>
              <a:rPr lang="en-US" sz="2800" b="1" dirty="0" smtClean="0">
                <a:solidFill>
                  <a:srgbClr val="FF0000"/>
                </a:solidFill>
                <a:latin typeface="Arial" pitchFamily="34" charset="0"/>
                <a:cs typeface="Arial" pitchFamily="34" charset="0"/>
              </a:rPr>
              <a:t>36</a:t>
            </a:r>
            <a:r>
              <a:rPr lang="en-US" sz="2800" b="1" dirty="0" smtClean="0">
                <a:solidFill>
                  <a:schemeClr val="tx1"/>
                </a:solidFill>
                <a:latin typeface="Arial" pitchFamily="34" charset="0"/>
                <a:cs typeface="Arial" pitchFamily="34" charset="0"/>
              </a:rPr>
              <a:t> </a:t>
            </a:r>
            <a:r>
              <a:rPr lang="en-US" sz="2200" b="1" dirty="0" smtClean="0">
                <a:solidFill>
                  <a:schemeClr val="tx1"/>
                </a:solidFill>
                <a:latin typeface="Arial" pitchFamily="34" charset="0"/>
                <a:cs typeface="Arial" pitchFamily="34" charset="0"/>
              </a:rPr>
              <a:t>district in </a:t>
            </a:r>
            <a:r>
              <a:rPr lang="en-US" sz="2000" b="1" dirty="0" smtClean="0">
                <a:solidFill>
                  <a:srgbClr val="FF0000"/>
                </a:solidFill>
                <a:latin typeface="Arial" pitchFamily="34" charset="0"/>
                <a:cs typeface="Arial" pitchFamily="34" charset="0"/>
              </a:rPr>
              <a:t>2012</a:t>
            </a:r>
            <a:r>
              <a:rPr lang="en-US" sz="2000" b="1" dirty="0" smtClean="0">
                <a:solidFill>
                  <a:schemeClr val="tx1"/>
                </a:solidFill>
                <a:latin typeface="Arial" pitchFamily="34" charset="0"/>
                <a:cs typeface="Arial" pitchFamily="34" charset="0"/>
              </a:rPr>
              <a:t> </a:t>
            </a:r>
            <a:r>
              <a:rPr lang="en-US" sz="2200" b="1" dirty="0" smtClean="0">
                <a:solidFill>
                  <a:schemeClr val="tx1"/>
                </a:solidFill>
                <a:latin typeface="Arial" pitchFamily="34" charset="0"/>
                <a:cs typeface="Arial" pitchFamily="34" charset="0"/>
              </a:rPr>
              <a:t>compared to </a:t>
            </a:r>
            <a:r>
              <a:rPr lang="en-US" sz="2000" b="1" dirty="0" smtClean="0">
                <a:solidFill>
                  <a:schemeClr val="tx1"/>
                </a:solidFill>
                <a:latin typeface="Arial" pitchFamily="34" charset="0"/>
                <a:cs typeface="Arial" pitchFamily="34" charset="0"/>
              </a:rPr>
              <a:t>28 </a:t>
            </a:r>
            <a:r>
              <a:rPr lang="en-US" sz="2200" b="1" dirty="0" smtClean="0">
                <a:solidFill>
                  <a:schemeClr val="tx1"/>
                </a:solidFill>
                <a:latin typeface="Arial" pitchFamily="34" charset="0"/>
                <a:cs typeface="Arial" pitchFamily="34" charset="0"/>
              </a:rPr>
              <a:t>districts in 2011</a:t>
            </a:r>
          </a:p>
          <a:p>
            <a:pPr marL="1250950" indent="-1250950" eaLnBrk="1" fontAlgn="auto" hangingPunct="1">
              <a:spcAft>
                <a:spcPts val="0"/>
              </a:spcAft>
              <a:buClr>
                <a:schemeClr val="accent1">
                  <a:shade val="75000"/>
                </a:schemeClr>
              </a:buClr>
              <a:buFont typeface="Arial" pitchFamily="34" charset="0"/>
              <a:buNone/>
              <a:tabLst>
                <a:tab pos="1250950" algn="l"/>
              </a:tabLst>
              <a:defRPr/>
            </a:pPr>
            <a:endParaRPr lang="en-US" sz="2200" b="1" dirty="0" smtClean="0">
              <a:solidFill>
                <a:schemeClr val="tx1"/>
              </a:solidFill>
              <a:latin typeface="Arial" pitchFamily="34" charset="0"/>
              <a:cs typeface="Arial" pitchFamily="34" charset="0"/>
            </a:endParaRPr>
          </a:p>
          <a:p>
            <a:pPr marL="1203325" indent="-1203325" eaLnBrk="1" fontAlgn="auto" hangingPunct="1">
              <a:spcAft>
                <a:spcPts val="0"/>
              </a:spcAft>
              <a:buClr>
                <a:schemeClr val="accent1">
                  <a:shade val="75000"/>
                </a:schemeClr>
              </a:buClr>
              <a:buFont typeface="Arial" charset="0"/>
              <a:buNone/>
              <a:tabLst>
                <a:tab pos="1203325" algn="l"/>
              </a:tabLst>
              <a:defRPr/>
            </a:pPr>
            <a:r>
              <a:rPr lang="en-US" sz="2200" b="1" dirty="0" smtClean="0">
                <a:solidFill>
                  <a:schemeClr val="tx1"/>
                </a:solidFill>
                <a:latin typeface="Arial" pitchFamily="34" charset="0"/>
                <a:cs typeface="Arial" pitchFamily="34" charset="0"/>
              </a:rPr>
              <a:t>Sample:	</a:t>
            </a:r>
            <a:r>
              <a:rPr lang="en-US" sz="2400" b="1" dirty="0" smtClean="0">
                <a:solidFill>
                  <a:schemeClr val="tx1"/>
                </a:solidFill>
                <a:latin typeface="Arial" pitchFamily="34" charset="0"/>
                <a:cs typeface="Arial" pitchFamily="34" charset="0"/>
              </a:rPr>
              <a:t>600 </a:t>
            </a:r>
            <a:r>
              <a:rPr lang="en-US" sz="2200" b="1" dirty="0" smtClean="0">
                <a:solidFill>
                  <a:schemeClr val="tx1"/>
                </a:solidFill>
                <a:latin typeface="Arial" pitchFamily="34" charset="0"/>
                <a:cs typeface="Arial" pitchFamily="34" charset="0"/>
              </a:rPr>
              <a:t>households per district</a:t>
            </a:r>
            <a:r>
              <a:rPr lang="en-US" sz="2200" dirty="0" smtClean="0">
                <a:solidFill>
                  <a:schemeClr val="tx1"/>
                </a:solidFill>
                <a:latin typeface="Arial" pitchFamily="34" charset="0"/>
                <a:cs typeface="Arial" pitchFamily="34" charset="0"/>
              </a:rPr>
              <a:t>. Two-stage stratified sample;    </a:t>
            </a:r>
          </a:p>
          <a:p>
            <a:pPr marL="1203325" indent="1588" defTabSz="290513">
              <a:buClr>
                <a:schemeClr val="accent1">
                  <a:shade val="75000"/>
                </a:schemeClr>
              </a:buClr>
              <a:buSzPct val="80000"/>
              <a:buFont typeface="Wingdings" pitchFamily="2" charset="2"/>
              <a:buChar char="q"/>
              <a:tabLst>
                <a:tab pos="1203325" algn="l"/>
              </a:tabLst>
              <a:defRPr/>
            </a:pPr>
            <a:r>
              <a:rPr lang="en-US" sz="2200" dirty="0" smtClean="0">
                <a:solidFill>
                  <a:schemeClr val="tx1"/>
                </a:solidFill>
                <a:latin typeface="Arial" pitchFamily="34" charset="0"/>
                <a:cs typeface="Arial" pitchFamily="34" charset="0"/>
              </a:rPr>
              <a:t> 30 Villages</a:t>
            </a:r>
          </a:p>
          <a:p>
            <a:pPr marL="1203325" indent="1588" defTabSz="290513">
              <a:buClr>
                <a:schemeClr val="accent1">
                  <a:shade val="75000"/>
                </a:schemeClr>
              </a:buClr>
              <a:buSzPct val="80000"/>
              <a:buFont typeface="Wingdings" pitchFamily="2" charset="2"/>
              <a:buChar char="q"/>
              <a:tabLst>
                <a:tab pos="1203325" algn="l"/>
              </a:tabLst>
              <a:defRPr/>
            </a:pPr>
            <a:r>
              <a:rPr lang="en-US" sz="2200" dirty="0" smtClean="0">
                <a:solidFill>
                  <a:schemeClr val="tx1"/>
                </a:solidFill>
                <a:latin typeface="Arial" pitchFamily="34" charset="0"/>
                <a:cs typeface="Arial" pitchFamily="34" charset="0"/>
              </a:rPr>
              <a:t> 20 Households per village</a:t>
            </a:r>
          </a:p>
          <a:p>
            <a:pPr marL="1203325" indent="-1203325" eaLnBrk="1" fontAlgn="auto" hangingPunct="1">
              <a:spcAft>
                <a:spcPts val="0"/>
              </a:spcAft>
              <a:buClr>
                <a:schemeClr val="accent1">
                  <a:shade val="75000"/>
                </a:schemeClr>
              </a:buClr>
              <a:buFont typeface="Arial" charset="0"/>
              <a:buNone/>
              <a:tabLst>
                <a:tab pos="1203325" algn="l"/>
              </a:tabLst>
              <a:defRPr/>
            </a:pPr>
            <a:r>
              <a:rPr lang="en-US" sz="2200" b="1" dirty="0" smtClean="0">
                <a:solidFill>
                  <a:schemeClr val="tx1"/>
                </a:solidFill>
                <a:latin typeface="Arial" pitchFamily="34" charset="0"/>
                <a:cs typeface="Arial" pitchFamily="34" charset="0"/>
              </a:rPr>
              <a:t>	60 Schools per district</a:t>
            </a:r>
          </a:p>
          <a:p>
            <a:pPr marL="1203325" indent="1588">
              <a:buClr>
                <a:schemeClr val="accent1">
                  <a:shade val="75000"/>
                </a:schemeClr>
              </a:buClr>
              <a:buSzPct val="80000"/>
              <a:buFont typeface="Wingdings" pitchFamily="2" charset="2"/>
              <a:buChar char="q"/>
              <a:tabLst>
                <a:tab pos="1203325" algn="l"/>
                <a:tab pos="1481138" algn="l"/>
              </a:tabLst>
              <a:defRPr/>
            </a:pPr>
            <a:r>
              <a:rPr lang="en-US" sz="2200" dirty="0" smtClean="0">
                <a:solidFill>
                  <a:schemeClr val="tx1"/>
                </a:solidFill>
                <a:latin typeface="Arial" pitchFamily="34" charset="0"/>
                <a:cs typeface="Arial" pitchFamily="34" charset="0"/>
              </a:rPr>
              <a:t> 	2 Schools per village  (1 Govt.  &amp; 1 Private school)</a:t>
            </a:r>
          </a:p>
        </p:txBody>
      </p:sp>
      <p:sp>
        <p:nvSpPr>
          <p:cNvPr id="5" name="TextBox 13"/>
          <p:cNvSpPr txBox="1">
            <a:spLocks noChangeArrowheads="1"/>
          </p:cNvSpPr>
          <p:nvPr/>
        </p:nvSpPr>
        <p:spPr bwMode="auto">
          <a:xfrm>
            <a:off x="0" y="304800"/>
            <a:ext cx="8610600" cy="769441"/>
          </a:xfrm>
          <a:prstGeom prst="rect">
            <a:avLst/>
          </a:prstGeom>
          <a:solidFill>
            <a:srgbClr val="0070C0"/>
          </a:solidFill>
          <a:ln w="9525">
            <a:noFill/>
            <a:miter lim="800000"/>
            <a:headEnd/>
            <a:tailEnd/>
          </a:ln>
        </p:spPr>
        <p:txBody>
          <a:bodyPr wrap="square">
            <a:spAutoFit/>
          </a:bodyPr>
          <a:lstStyle/>
          <a:p>
            <a:pPr algn="ctr">
              <a:buClr>
                <a:srgbClr val="7030A0"/>
              </a:buClr>
              <a:buSzPct val="160000"/>
            </a:pPr>
            <a:r>
              <a:rPr lang="en-US" sz="4400" b="1" dirty="0" smtClean="0">
                <a:solidFill>
                  <a:schemeClr val="bg1"/>
                </a:solidFill>
                <a:latin typeface="Calibri" pitchFamily="34" charset="0"/>
              </a:rPr>
              <a:t>Scale</a:t>
            </a:r>
            <a:r>
              <a:rPr lang="en-US" sz="4000" b="1" dirty="0" smtClean="0">
                <a:solidFill>
                  <a:schemeClr val="bg1"/>
                </a:solidFill>
                <a:latin typeface="Calibri" pitchFamily="34" charset="0"/>
              </a:rPr>
              <a:t> </a:t>
            </a:r>
            <a:endParaRPr lang="en-US" sz="4000" b="1" dirty="0">
              <a:solidFill>
                <a:schemeClr val="bg1"/>
              </a:solidFill>
              <a:latin typeface="Calibri" pitchFamily="34" charset="0"/>
            </a:endParaRPr>
          </a:p>
        </p:txBody>
      </p:sp>
      <p:pic>
        <p:nvPicPr>
          <p:cNvPr id="9" name="Picture 8" descr="ASER logo.gif"/>
          <p:cNvPicPr>
            <a:picLocks noChangeAspect="1"/>
          </p:cNvPicPr>
          <p:nvPr/>
        </p:nvPicPr>
        <p:blipFill>
          <a:blip r:embed="rId2" cstate="print"/>
          <a:stretch>
            <a:fillRect/>
          </a:stretch>
        </p:blipFill>
        <p:spPr>
          <a:xfrm>
            <a:off x="8203094" y="5943600"/>
            <a:ext cx="940903" cy="914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04800" y="1295400"/>
            <a:ext cx="8458200" cy="5257800"/>
          </a:xfrm>
          <a:solidFill>
            <a:schemeClr val="bg1"/>
          </a:solidFill>
        </p:spPr>
        <p:style>
          <a:lnRef idx="2">
            <a:schemeClr val="accent1"/>
          </a:lnRef>
          <a:fillRef idx="1">
            <a:schemeClr val="lt1"/>
          </a:fillRef>
          <a:effectRef idx="0">
            <a:schemeClr val="accent1"/>
          </a:effectRef>
          <a:fontRef idx="minor">
            <a:schemeClr val="dk1"/>
          </a:fontRef>
        </p:style>
        <p:txBody>
          <a:bodyPr rtlCol="0">
            <a:noAutofit/>
          </a:bodyPr>
          <a:lstStyle/>
          <a:p>
            <a:pPr marL="1316038" indent="-1316038" eaLnBrk="1" fontAlgn="auto" hangingPunct="1">
              <a:spcAft>
                <a:spcPts val="0"/>
              </a:spcAft>
              <a:buClr>
                <a:schemeClr val="accent1">
                  <a:shade val="75000"/>
                </a:schemeClr>
              </a:buClr>
              <a:buFont typeface="Arial" charset="0"/>
              <a:buNone/>
              <a:tabLst>
                <a:tab pos="1316038" algn="l"/>
              </a:tabLst>
              <a:defRPr/>
            </a:pPr>
            <a:r>
              <a:rPr lang="en-US" sz="2400" b="1" dirty="0" smtClean="0">
                <a:solidFill>
                  <a:schemeClr val="tx1"/>
                </a:solidFill>
                <a:latin typeface="Arial" pitchFamily="34" charset="0"/>
                <a:cs typeface="Arial" pitchFamily="34" charset="0"/>
              </a:rPr>
              <a:t>Access: </a:t>
            </a:r>
          </a:p>
          <a:p>
            <a:pPr marL="1316038" indent="-1316038" eaLnBrk="1" fontAlgn="auto" hangingPunct="1">
              <a:spcAft>
                <a:spcPts val="0"/>
              </a:spcAft>
              <a:buClr>
                <a:schemeClr val="accent1">
                  <a:shade val="75000"/>
                </a:schemeClr>
              </a:buClr>
              <a:buFont typeface="Arial" charset="0"/>
              <a:buNone/>
              <a:tabLst>
                <a:tab pos="1316038" algn="l"/>
              </a:tabLst>
              <a:defRPr/>
            </a:pPr>
            <a:r>
              <a:rPr lang="en-US" sz="2400" dirty="0" smtClean="0">
                <a:solidFill>
                  <a:schemeClr val="tx1"/>
                </a:solidFill>
                <a:latin typeface="Arial" pitchFamily="34" charset="0"/>
                <a:cs typeface="Arial" pitchFamily="34" charset="0"/>
              </a:rPr>
              <a:t>Enrollment, Type of School etc.</a:t>
            </a:r>
            <a:endParaRPr lang="en-US" sz="2400" b="1" dirty="0" smtClean="0">
              <a:solidFill>
                <a:schemeClr val="tx1"/>
              </a:solidFill>
              <a:latin typeface="Arial" pitchFamily="34" charset="0"/>
              <a:cs typeface="Arial" pitchFamily="34" charset="0"/>
            </a:endParaRPr>
          </a:p>
          <a:p>
            <a:pPr marL="1316038" indent="-1316038" eaLnBrk="1" fontAlgn="auto" hangingPunct="1">
              <a:spcAft>
                <a:spcPts val="0"/>
              </a:spcAft>
              <a:buClr>
                <a:schemeClr val="accent1">
                  <a:shade val="75000"/>
                </a:schemeClr>
              </a:buClr>
              <a:buFont typeface="Arial" charset="0"/>
              <a:buNone/>
              <a:tabLst>
                <a:tab pos="1316038" algn="l"/>
              </a:tabLst>
              <a:defRPr/>
            </a:pPr>
            <a:endParaRPr lang="en-US" sz="2400" b="1" dirty="0" smtClean="0">
              <a:solidFill>
                <a:schemeClr val="tx1"/>
              </a:solidFill>
              <a:latin typeface="Arial" pitchFamily="34" charset="0"/>
              <a:cs typeface="Arial" pitchFamily="34" charset="0"/>
            </a:endParaRPr>
          </a:p>
          <a:p>
            <a:pPr marL="1316038" indent="-1316038" eaLnBrk="1" fontAlgn="auto" hangingPunct="1">
              <a:spcAft>
                <a:spcPts val="0"/>
              </a:spcAft>
              <a:buClr>
                <a:schemeClr val="accent1">
                  <a:shade val="75000"/>
                </a:schemeClr>
              </a:buClr>
              <a:buFont typeface="Arial" charset="0"/>
              <a:buNone/>
              <a:tabLst>
                <a:tab pos="1316038" algn="l"/>
              </a:tabLst>
              <a:defRPr/>
            </a:pPr>
            <a:r>
              <a:rPr lang="en-US" sz="2400" b="1" dirty="0" smtClean="0">
                <a:solidFill>
                  <a:schemeClr val="tx1"/>
                </a:solidFill>
                <a:latin typeface="Arial" pitchFamily="34" charset="0"/>
                <a:cs typeface="Arial" pitchFamily="34" charset="0"/>
              </a:rPr>
              <a:t>Quality of Learning:</a:t>
            </a:r>
          </a:p>
          <a:p>
            <a:pPr marL="1316038" indent="-1316038" eaLnBrk="1" fontAlgn="auto" hangingPunct="1">
              <a:spcAft>
                <a:spcPts val="0"/>
              </a:spcAft>
              <a:buClr>
                <a:schemeClr val="accent1">
                  <a:shade val="75000"/>
                </a:schemeClr>
              </a:buClr>
              <a:buFont typeface="Arial" charset="0"/>
              <a:buNone/>
              <a:tabLst>
                <a:tab pos="1316038" algn="l"/>
              </a:tabLst>
              <a:defRPr/>
            </a:pPr>
            <a:r>
              <a:rPr lang="en-US" sz="2400" dirty="0" smtClean="0">
                <a:solidFill>
                  <a:schemeClr val="tx1"/>
                </a:solidFill>
                <a:latin typeface="Arial" pitchFamily="34" charset="0"/>
                <a:cs typeface="Arial" pitchFamily="34" charset="0"/>
              </a:rPr>
              <a:t>Tested Subjects: Urdu, English and Math</a:t>
            </a:r>
          </a:p>
          <a:p>
            <a:pPr marL="465138" indent="-465138" eaLnBrk="1" fontAlgn="auto" hangingPunct="1">
              <a:spcAft>
                <a:spcPts val="0"/>
              </a:spcAft>
              <a:buClr>
                <a:schemeClr val="accent1">
                  <a:shade val="75000"/>
                </a:schemeClr>
              </a:buClr>
              <a:buFont typeface="Arial" charset="0"/>
              <a:buNone/>
              <a:tabLst>
                <a:tab pos="465138" algn="l"/>
              </a:tabLst>
              <a:defRPr/>
            </a:pPr>
            <a:endParaRPr lang="en-US" sz="2400" b="1" dirty="0" smtClean="0">
              <a:solidFill>
                <a:schemeClr val="tx1"/>
              </a:solidFill>
              <a:latin typeface="Arial" pitchFamily="34" charset="0"/>
              <a:cs typeface="Arial" pitchFamily="34" charset="0"/>
            </a:endParaRPr>
          </a:p>
          <a:p>
            <a:pPr marL="1316038" indent="-1316038" eaLnBrk="1" fontAlgn="auto" hangingPunct="1">
              <a:spcAft>
                <a:spcPts val="0"/>
              </a:spcAft>
              <a:buClr>
                <a:schemeClr val="accent1">
                  <a:shade val="75000"/>
                </a:schemeClr>
              </a:buClr>
              <a:buFont typeface="Arial" charset="0"/>
              <a:buNone/>
              <a:tabLst>
                <a:tab pos="1316038" algn="l"/>
              </a:tabLst>
              <a:defRPr/>
            </a:pPr>
            <a:r>
              <a:rPr lang="en-US" sz="2400" b="1" dirty="0" smtClean="0">
                <a:solidFill>
                  <a:schemeClr val="tx1"/>
                </a:solidFill>
                <a:latin typeface="Arial" pitchFamily="34" charset="0"/>
                <a:cs typeface="Arial" pitchFamily="34" charset="0"/>
              </a:rPr>
              <a:t>School Facilities:</a:t>
            </a:r>
          </a:p>
          <a:p>
            <a:pPr marL="465138" indent="-465138">
              <a:buClr>
                <a:schemeClr val="accent1">
                  <a:shade val="75000"/>
                </a:schemeClr>
              </a:buClr>
              <a:buSzPct val="80000"/>
              <a:buFont typeface="Wingdings" pitchFamily="2" charset="2"/>
              <a:buChar char="q"/>
              <a:defRPr/>
            </a:pPr>
            <a:r>
              <a:rPr lang="en-US" sz="2400" dirty="0" smtClean="0">
                <a:solidFill>
                  <a:schemeClr val="tx1"/>
                </a:solidFill>
                <a:latin typeface="Arial" pitchFamily="34" charset="0"/>
                <a:cs typeface="Arial" pitchFamily="34" charset="0"/>
              </a:rPr>
              <a:t>Attendance teachers and children</a:t>
            </a:r>
          </a:p>
          <a:p>
            <a:pPr marL="465138" indent="-465138">
              <a:buClr>
                <a:schemeClr val="accent1">
                  <a:shade val="75000"/>
                </a:schemeClr>
              </a:buClr>
              <a:buSzPct val="80000"/>
              <a:buFont typeface="Wingdings" pitchFamily="2" charset="2"/>
              <a:buChar char="q"/>
              <a:defRPr/>
            </a:pPr>
            <a:r>
              <a:rPr lang="en-US" sz="2400" dirty="0" smtClean="0">
                <a:solidFill>
                  <a:schemeClr val="tx1"/>
                </a:solidFill>
                <a:latin typeface="Arial" pitchFamily="34" charset="0"/>
                <a:cs typeface="Arial" pitchFamily="34" charset="0"/>
              </a:rPr>
              <a:t>Availability of drinking water</a:t>
            </a:r>
          </a:p>
          <a:p>
            <a:pPr marL="465138" indent="-465138">
              <a:buClr>
                <a:schemeClr val="accent1">
                  <a:shade val="75000"/>
                </a:schemeClr>
              </a:buClr>
              <a:buSzPct val="80000"/>
              <a:buFont typeface="Wingdings" pitchFamily="2" charset="2"/>
              <a:buChar char="q"/>
              <a:defRPr/>
            </a:pPr>
            <a:r>
              <a:rPr lang="en-US" sz="2400" dirty="0" smtClean="0">
                <a:solidFill>
                  <a:schemeClr val="tx1"/>
                </a:solidFill>
                <a:latin typeface="Arial" pitchFamily="34" charset="0"/>
                <a:cs typeface="Arial" pitchFamily="34" charset="0"/>
              </a:rPr>
              <a:t>Availability of functional toilets, play ground and boundary walls</a:t>
            </a:r>
          </a:p>
        </p:txBody>
      </p:sp>
      <p:sp>
        <p:nvSpPr>
          <p:cNvPr id="5" name="TextBox 13"/>
          <p:cNvSpPr txBox="1">
            <a:spLocks noChangeArrowheads="1"/>
          </p:cNvSpPr>
          <p:nvPr/>
        </p:nvSpPr>
        <p:spPr bwMode="auto">
          <a:xfrm>
            <a:off x="0" y="304800"/>
            <a:ext cx="8610600" cy="769441"/>
          </a:xfrm>
          <a:prstGeom prst="rect">
            <a:avLst/>
          </a:prstGeom>
          <a:solidFill>
            <a:srgbClr val="0070C0"/>
          </a:solidFill>
          <a:ln w="9525">
            <a:noFill/>
            <a:miter lim="800000"/>
            <a:headEnd/>
            <a:tailEnd/>
          </a:ln>
        </p:spPr>
        <p:txBody>
          <a:bodyPr wrap="square">
            <a:spAutoFit/>
          </a:bodyPr>
          <a:lstStyle/>
          <a:p>
            <a:pPr algn="ctr">
              <a:buClr>
                <a:srgbClr val="7030A0"/>
              </a:buClr>
              <a:buSzPct val="160000"/>
            </a:pPr>
            <a:r>
              <a:rPr lang="en-US" sz="4000" dirty="0" smtClean="0">
                <a:solidFill>
                  <a:schemeClr val="bg1"/>
                </a:solidFill>
                <a:latin typeface="Calibri" pitchFamily="34" charset="0"/>
              </a:rPr>
              <a:t> </a:t>
            </a:r>
            <a:r>
              <a:rPr lang="en-US" sz="4400" b="1" dirty="0" smtClean="0">
                <a:solidFill>
                  <a:schemeClr val="bg1"/>
                </a:solidFill>
                <a:latin typeface="Calibri" pitchFamily="34" charset="0"/>
              </a:rPr>
              <a:t>Scope</a:t>
            </a:r>
            <a:endParaRPr lang="en-US" sz="4000" b="1" dirty="0">
              <a:solidFill>
                <a:schemeClr val="bg1"/>
              </a:solidFill>
              <a:latin typeface="Calibri" pitchFamily="34" charset="0"/>
            </a:endParaRPr>
          </a:p>
        </p:txBody>
      </p:sp>
      <p:pic>
        <p:nvPicPr>
          <p:cNvPr id="9" name="Picture 8" descr="ASER logo.gif"/>
          <p:cNvPicPr>
            <a:picLocks noChangeAspect="1"/>
          </p:cNvPicPr>
          <p:nvPr/>
        </p:nvPicPr>
        <p:blipFill>
          <a:blip r:embed="rId2" cstate="print"/>
          <a:stretch>
            <a:fillRect/>
          </a:stretch>
        </p:blipFill>
        <p:spPr>
          <a:xfrm>
            <a:off x="8124686" y="5791200"/>
            <a:ext cx="1019312" cy="990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descr="BAG"/>
          <p:cNvPicPr>
            <a:picLocks noChangeAspect="1" noChangeArrowheads="1"/>
          </p:cNvPicPr>
          <p:nvPr/>
        </p:nvPicPr>
        <p:blipFill>
          <a:blip r:embed="rId2" cstate="print"/>
          <a:srcRect/>
          <a:stretch>
            <a:fillRect/>
          </a:stretch>
        </p:blipFill>
        <p:spPr bwMode="auto">
          <a:xfrm>
            <a:off x="7812088" y="4986337"/>
            <a:ext cx="1109662" cy="1109663"/>
          </a:xfrm>
          <a:prstGeom prst="rect">
            <a:avLst/>
          </a:prstGeom>
          <a:noFill/>
          <a:ln w="9525">
            <a:noFill/>
            <a:miter lim="800000"/>
            <a:headEnd/>
            <a:tailEnd/>
          </a:ln>
        </p:spPr>
      </p:pic>
      <p:pic>
        <p:nvPicPr>
          <p:cNvPr id="12" name="Picture 6" descr="school observation 2011_Page_2"/>
          <p:cNvPicPr>
            <a:picLocks noChangeAspect="1" noChangeArrowheads="1"/>
          </p:cNvPicPr>
          <p:nvPr/>
        </p:nvPicPr>
        <p:blipFill>
          <a:blip r:embed="rId3" cstate="print"/>
          <a:srcRect/>
          <a:stretch>
            <a:fillRect/>
          </a:stretch>
        </p:blipFill>
        <p:spPr bwMode="auto">
          <a:xfrm rot="455703">
            <a:off x="2289175" y="3130655"/>
            <a:ext cx="4038600" cy="2857500"/>
          </a:xfrm>
          <a:prstGeom prst="rect">
            <a:avLst/>
          </a:prstGeom>
          <a:noFill/>
          <a:ln w="9525">
            <a:noFill/>
            <a:miter lim="800000"/>
            <a:headEnd/>
            <a:tailEnd/>
          </a:ln>
        </p:spPr>
      </p:pic>
      <p:pic>
        <p:nvPicPr>
          <p:cNvPr id="13" name="Picture 6" descr="C:\Users\Abubakar\Desktop\instruction booklet.jpg"/>
          <p:cNvPicPr>
            <a:picLocks noChangeAspect="1" noChangeArrowheads="1"/>
          </p:cNvPicPr>
          <p:nvPr/>
        </p:nvPicPr>
        <p:blipFill>
          <a:blip r:embed="rId4" cstate="print"/>
          <a:srcRect/>
          <a:stretch>
            <a:fillRect/>
          </a:stretch>
        </p:blipFill>
        <p:spPr bwMode="auto">
          <a:xfrm rot="1303016">
            <a:off x="477838" y="1754733"/>
            <a:ext cx="1663700" cy="2171700"/>
          </a:xfrm>
          <a:prstGeom prst="rect">
            <a:avLst/>
          </a:prstGeom>
          <a:noFill/>
          <a:ln w="9525">
            <a:noFill/>
            <a:miter lim="800000"/>
            <a:headEnd/>
            <a:tailEnd/>
          </a:ln>
        </p:spPr>
      </p:pic>
      <p:pic>
        <p:nvPicPr>
          <p:cNvPr id="14" name="Picture 7" descr="C:\Users\Abubakar\Desktop\instruction booklet sindhi title.jpg"/>
          <p:cNvPicPr>
            <a:picLocks noChangeAspect="1" noChangeArrowheads="1"/>
          </p:cNvPicPr>
          <p:nvPr/>
        </p:nvPicPr>
        <p:blipFill>
          <a:blip r:embed="rId5" cstate="print"/>
          <a:srcRect/>
          <a:stretch>
            <a:fillRect/>
          </a:stretch>
        </p:blipFill>
        <p:spPr bwMode="auto">
          <a:xfrm rot="-1063887">
            <a:off x="744538" y="4118080"/>
            <a:ext cx="1546225" cy="2058987"/>
          </a:xfrm>
          <a:prstGeom prst="rect">
            <a:avLst/>
          </a:prstGeom>
          <a:noFill/>
          <a:ln w="9525">
            <a:noFill/>
            <a:miter lim="800000"/>
            <a:headEnd/>
            <a:tailEnd/>
          </a:ln>
        </p:spPr>
      </p:pic>
      <p:pic>
        <p:nvPicPr>
          <p:cNvPr id="15" name="Picture 4" descr="HH questionnaire 2011_Page_1"/>
          <p:cNvPicPr>
            <a:picLocks noChangeAspect="1" noChangeArrowheads="1"/>
          </p:cNvPicPr>
          <p:nvPr/>
        </p:nvPicPr>
        <p:blipFill>
          <a:blip r:embed="rId6" cstate="print"/>
          <a:srcRect t="8693" b="8366"/>
          <a:stretch>
            <a:fillRect/>
          </a:stretch>
        </p:blipFill>
        <p:spPr bwMode="auto">
          <a:xfrm rot="-1237979">
            <a:off x="2192338" y="1912821"/>
            <a:ext cx="3922712" cy="2298700"/>
          </a:xfrm>
          <a:prstGeom prst="rect">
            <a:avLst/>
          </a:prstGeom>
          <a:noFill/>
          <a:ln w="9525">
            <a:noFill/>
            <a:miter lim="800000"/>
            <a:headEnd/>
            <a:tailEnd/>
          </a:ln>
        </p:spPr>
      </p:pic>
      <p:pic>
        <p:nvPicPr>
          <p:cNvPr id="16" name="Picture 3" descr="ASER MAP"/>
          <p:cNvPicPr>
            <a:picLocks noChangeAspect="1" noChangeArrowheads="1"/>
          </p:cNvPicPr>
          <p:nvPr/>
        </p:nvPicPr>
        <p:blipFill>
          <a:blip r:embed="rId7" cstate="print"/>
          <a:srcRect/>
          <a:stretch>
            <a:fillRect/>
          </a:stretch>
        </p:blipFill>
        <p:spPr bwMode="auto">
          <a:xfrm rot="-2650251">
            <a:off x="5602288" y="1835255"/>
            <a:ext cx="2478087" cy="1749425"/>
          </a:xfrm>
          <a:prstGeom prst="rect">
            <a:avLst/>
          </a:prstGeom>
          <a:noFill/>
          <a:ln w="9525">
            <a:noFill/>
            <a:miter lim="800000"/>
            <a:headEnd/>
            <a:tailEnd/>
          </a:ln>
        </p:spPr>
      </p:pic>
      <p:pic>
        <p:nvPicPr>
          <p:cNvPr id="17" name="Picture 5" descr="school observation 2011_Page_1"/>
          <p:cNvPicPr>
            <a:picLocks noChangeAspect="1" noChangeArrowheads="1"/>
          </p:cNvPicPr>
          <p:nvPr/>
        </p:nvPicPr>
        <p:blipFill>
          <a:blip r:embed="rId8" cstate="print"/>
          <a:srcRect/>
          <a:stretch>
            <a:fillRect/>
          </a:stretch>
        </p:blipFill>
        <p:spPr bwMode="auto">
          <a:xfrm rot="-1613224">
            <a:off x="5468938" y="3192567"/>
            <a:ext cx="3222625" cy="2278063"/>
          </a:xfrm>
          <a:prstGeom prst="rect">
            <a:avLst/>
          </a:prstGeom>
          <a:noFill/>
          <a:ln w="9525">
            <a:noFill/>
            <a:miter lim="800000"/>
            <a:headEnd/>
            <a:tailEnd/>
          </a:ln>
        </p:spPr>
      </p:pic>
      <p:sp>
        <p:nvSpPr>
          <p:cNvPr id="18" name="Title 17"/>
          <p:cNvSpPr>
            <a:spLocks noGrp="1"/>
          </p:cNvSpPr>
          <p:nvPr>
            <p:ph type="title"/>
          </p:nvPr>
        </p:nvSpPr>
        <p:spPr>
          <a:xfrm>
            <a:off x="0" y="304800"/>
            <a:ext cx="8229600" cy="707886"/>
          </a:xfrm>
          <a:solidFill>
            <a:srgbClr val="0070C0"/>
          </a:solidFill>
          <a:ln w="9525">
            <a:noFill/>
            <a:miter lim="800000"/>
            <a:headEnd/>
            <a:tailEnd/>
          </a:ln>
        </p:spPr>
        <p:txBody>
          <a:bodyPr wrap="square">
            <a:spAutoFit/>
          </a:bodyPr>
          <a:lstStyle/>
          <a:p>
            <a:pPr algn="ctr"/>
            <a:r>
              <a:rPr lang="en-US" sz="4000" dirty="0" smtClean="0">
                <a:solidFill>
                  <a:schemeClr val="bg1"/>
                </a:solidFill>
                <a:effectLst/>
                <a:latin typeface="Calibri" pitchFamily="34" charset="0"/>
                <a:ea typeface="+mn-ea"/>
                <a:cs typeface="Calibri" pitchFamily="34" charset="0"/>
              </a:rPr>
              <a:t>ASER Survey Sheets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p:cNvSpPr/>
          <p:nvPr/>
        </p:nvSpPr>
        <p:spPr>
          <a:xfrm>
            <a:off x="0" y="228600"/>
            <a:ext cx="8382000" cy="646331"/>
          </a:xfrm>
          <a:prstGeom prst="rect">
            <a:avLst/>
          </a:prstGeom>
          <a:solidFill>
            <a:srgbClr val="0070C0"/>
          </a:solidFill>
          <a:ln w="9525">
            <a:noFill/>
            <a:miter lim="800000"/>
            <a:headEnd/>
            <a:tailEnd/>
          </a:ln>
        </p:spPr>
        <p:txBody>
          <a:bodyPr wrap="square">
            <a:spAutoFit/>
          </a:bodyPr>
          <a:lstStyle/>
          <a:p>
            <a:pPr algn="ctr"/>
            <a:r>
              <a:rPr lang="en-US" sz="3600" b="1" dirty="0" smtClean="0">
                <a:latin typeface="Calibri" pitchFamily="34" charset="0"/>
                <a:cs typeface="Calibri" pitchFamily="34" charset="0"/>
              </a:rPr>
              <a:t>ASER Pakistan Assessment Tools Grade II</a:t>
            </a:r>
          </a:p>
        </p:txBody>
      </p:sp>
      <p:pic>
        <p:nvPicPr>
          <p:cNvPr id="11" name="Picture 25" descr="Aser Urdu Final_Page_1.jpg"/>
          <p:cNvPicPr>
            <a:picLocks noChangeAspect="1" noChangeArrowheads="1"/>
          </p:cNvPicPr>
          <p:nvPr/>
        </p:nvPicPr>
        <p:blipFill>
          <a:blip r:embed="rId2" cstate="print"/>
          <a:srcRect/>
          <a:stretch>
            <a:fillRect/>
          </a:stretch>
        </p:blipFill>
        <p:spPr bwMode="auto">
          <a:xfrm>
            <a:off x="5273675" y="2054225"/>
            <a:ext cx="2927350" cy="2263775"/>
          </a:xfrm>
          <a:prstGeom prst="rect">
            <a:avLst/>
          </a:prstGeom>
          <a:noFill/>
          <a:ln w="9525">
            <a:noFill/>
            <a:miter lim="800000"/>
            <a:headEnd/>
            <a:tailEnd/>
          </a:ln>
        </p:spPr>
      </p:pic>
      <p:pic>
        <p:nvPicPr>
          <p:cNvPr id="13" name="Picture 26" descr="Aser Urdu Final_Page_2.jpg"/>
          <p:cNvPicPr>
            <a:picLocks noChangeAspect="1" noChangeArrowheads="1"/>
          </p:cNvPicPr>
          <p:nvPr/>
        </p:nvPicPr>
        <p:blipFill>
          <a:blip r:embed="rId3" cstate="print"/>
          <a:srcRect/>
          <a:stretch>
            <a:fillRect/>
          </a:stretch>
        </p:blipFill>
        <p:spPr bwMode="auto">
          <a:xfrm rot="-2169166">
            <a:off x="3427413" y="2549525"/>
            <a:ext cx="2246312" cy="1738312"/>
          </a:xfrm>
          <a:prstGeom prst="rect">
            <a:avLst/>
          </a:prstGeom>
          <a:noFill/>
          <a:ln w="9525">
            <a:noFill/>
            <a:miter lim="800000"/>
            <a:headEnd/>
            <a:tailEnd/>
          </a:ln>
        </p:spPr>
      </p:pic>
      <p:pic>
        <p:nvPicPr>
          <p:cNvPr id="15" name="Picture 130" descr="English Final_Page_2.jpg"/>
          <p:cNvPicPr>
            <a:picLocks noChangeAspect="1" noChangeArrowheads="1"/>
          </p:cNvPicPr>
          <p:nvPr/>
        </p:nvPicPr>
        <p:blipFill>
          <a:blip r:embed="rId4" cstate="print"/>
          <a:srcRect/>
          <a:stretch>
            <a:fillRect/>
          </a:stretch>
        </p:blipFill>
        <p:spPr bwMode="auto">
          <a:xfrm>
            <a:off x="4576763" y="4318000"/>
            <a:ext cx="2516187" cy="1944687"/>
          </a:xfrm>
          <a:prstGeom prst="rect">
            <a:avLst/>
          </a:prstGeom>
          <a:noFill/>
          <a:ln w="9525">
            <a:noFill/>
            <a:miter lim="800000"/>
            <a:headEnd/>
            <a:tailEnd/>
          </a:ln>
        </p:spPr>
      </p:pic>
      <p:pic>
        <p:nvPicPr>
          <p:cNvPr id="16" name="Picture 131" descr="English Final_Page_3.jpg"/>
          <p:cNvPicPr>
            <a:picLocks noChangeAspect="1" noChangeArrowheads="1"/>
          </p:cNvPicPr>
          <p:nvPr/>
        </p:nvPicPr>
        <p:blipFill>
          <a:blip r:embed="rId5" cstate="print"/>
          <a:srcRect/>
          <a:stretch>
            <a:fillRect/>
          </a:stretch>
        </p:blipFill>
        <p:spPr bwMode="auto">
          <a:xfrm rot="-2616789">
            <a:off x="6596063" y="4098925"/>
            <a:ext cx="2517775" cy="1781175"/>
          </a:xfrm>
          <a:prstGeom prst="rect">
            <a:avLst/>
          </a:prstGeom>
          <a:noFill/>
          <a:ln w="9525">
            <a:noFill/>
            <a:miter lim="800000"/>
            <a:headEnd/>
            <a:tailEnd/>
          </a:ln>
        </p:spPr>
      </p:pic>
      <p:pic>
        <p:nvPicPr>
          <p:cNvPr id="17" name="Picture 29" descr="ASER math_Page_2.jpg"/>
          <p:cNvPicPr>
            <a:picLocks noChangeAspect="1" noChangeArrowheads="1"/>
          </p:cNvPicPr>
          <p:nvPr/>
        </p:nvPicPr>
        <p:blipFill>
          <a:blip r:embed="rId6" cstate="print"/>
          <a:srcRect/>
          <a:stretch>
            <a:fillRect/>
          </a:stretch>
        </p:blipFill>
        <p:spPr bwMode="auto">
          <a:xfrm rot="1034616">
            <a:off x="2336800" y="4130675"/>
            <a:ext cx="2581275" cy="1993900"/>
          </a:xfrm>
          <a:prstGeom prst="rect">
            <a:avLst/>
          </a:prstGeom>
          <a:noFill/>
          <a:ln w="9525">
            <a:noFill/>
            <a:miter lim="800000"/>
            <a:headEnd/>
            <a:tailEnd/>
          </a:ln>
        </p:spPr>
      </p:pic>
      <p:pic>
        <p:nvPicPr>
          <p:cNvPr id="18" name="Picture 8" descr="C:\Users\Abubakar\Desktop\Aser Sindhi.2.jpg"/>
          <p:cNvPicPr>
            <a:picLocks noChangeAspect="1" noChangeArrowheads="1"/>
          </p:cNvPicPr>
          <p:nvPr/>
        </p:nvPicPr>
        <p:blipFill>
          <a:blip r:embed="rId7" cstate="print"/>
          <a:srcRect/>
          <a:stretch>
            <a:fillRect/>
          </a:stretch>
        </p:blipFill>
        <p:spPr bwMode="auto">
          <a:xfrm rot="-2324702">
            <a:off x="884238" y="3657600"/>
            <a:ext cx="2225675" cy="1893887"/>
          </a:xfrm>
          <a:prstGeom prst="rect">
            <a:avLst/>
          </a:prstGeom>
          <a:noFill/>
          <a:ln w="9525">
            <a:noFill/>
            <a:miter lim="800000"/>
            <a:headEnd/>
            <a:tailEnd/>
          </a:ln>
        </p:spPr>
      </p:pic>
      <p:sp>
        <p:nvSpPr>
          <p:cNvPr id="19" name="Rectangle 4"/>
          <p:cNvSpPr>
            <a:spLocks noChangeArrowheads="1"/>
          </p:cNvSpPr>
          <p:nvPr/>
        </p:nvSpPr>
        <p:spPr bwMode="auto">
          <a:xfrm>
            <a:off x="228600" y="1066800"/>
            <a:ext cx="8351838" cy="2462213"/>
          </a:xfrm>
          <a:prstGeom prst="rect">
            <a:avLst/>
          </a:prstGeom>
          <a:noFill/>
          <a:ln w="9525">
            <a:noFill/>
            <a:miter lim="800000"/>
            <a:headEnd/>
            <a:tailEnd/>
          </a:ln>
        </p:spPr>
        <p:txBody>
          <a:bodyPr>
            <a:spAutoFit/>
          </a:bodyPr>
          <a:lstStyle/>
          <a:p>
            <a:pPr algn="just"/>
            <a:r>
              <a:rPr lang="en-US" sz="2200" dirty="0">
                <a:solidFill>
                  <a:schemeClr val="bg1"/>
                </a:solidFill>
                <a:latin typeface="Arial" pitchFamily="34" charset="0"/>
                <a:ea typeface="Calibri" pitchFamily="34" charset="0"/>
                <a:cs typeface="Arial" pitchFamily="34" charset="0"/>
              </a:rPr>
              <a:t>ASER Assessment tools are prepared in following Categories</a:t>
            </a:r>
          </a:p>
          <a:p>
            <a:pPr algn="just" eaLnBrk="0" hangingPunct="0">
              <a:buFontTx/>
              <a:buChar char="•"/>
            </a:pPr>
            <a:r>
              <a:rPr lang="en-GB" sz="2200" b="1" dirty="0">
                <a:solidFill>
                  <a:schemeClr val="bg1"/>
                </a:solidFill>
                <a:latin typeface="Arial" pitchFamily="34" charset="0"/>
                <a:ea typeface="Calibri" pitchFamily="34" charset="0"/>
                <a:cs typeface="Arial" pitchFamily="34" charset="0"/>
              </a:rPr>
              <a:t>Reading</a:t>
            </a:r>
            <a:endParaRPr lang="en-US" sz="2200" b="1" dirty="0">
              <a:solidFill>
                <a:schemeClr val="bg1"/>
              </a:solidFill>
              <a:latin typeface="Arial" pitchFamily="34" charset="0"/>
              <a:cs typeface="Arial" pitchFamily="34" charset="0"/>
            </a:endParaRPr>
          </a:p>
          <a:p>
            <a:pPr lvl="1" algn="just" eaLnBrk="0" hangingPunct="0">
              <a:buFont typeface="Symbol" pitchFamily="18" charset="2"/>
              <a:buChar char=""/>
            </a:pPr>
            <a:r>
              <a:rPr lang="en-GB" sz="2200" dirty="0">
                <a:solidFill>
                  <a:schemeClr val="bg1"/>
                </a:solidFill>
                <a:latin typeface="Arial" pitchFamily="34" charset="0"/>
                <a:cs typeface="Arial" pitchFamily="34" charset="0"/>
              </a:rPr>
              <a:t>Urdu</a:t>
            </a:r>
            <a:endParaRPr lang="en-US" sz="2200" dirty="0">
              <a:solidFill>
                <a:schemeClr val="bg1"/>
              </a:solidFill>
              <a:latin typeface="Arial" pitchFamily="34" charset="0"/>
              <a:cs typeface="Arial" pitchFamily="34" charset="0"/>
            </a:endParaRPr>
          </a:p>
          <a:p>
            <a:pPr lvl="1" algn="just" eaLnBrk="0" hangingPunct="0">
              <a:buFont typeface="Symbol" pitchFamily="18" charset="2"/>
              <a:buChar char=""/>
            </a:pPr>
            <a:r>
              <a:rPr lang="en-GB" sz="2200" dirty="0">
                <a:solidFill>
                  <a:schemeClr val="bg1"/>
                </a:solidFill>
                <a:latin typeface="Arial" pitchFamily="34" charset="0"/>
                <a:cs typeface="Arial" pitchFamily="34" charset="0"/>
              </a:rPr>
              <a:t>Sindhi</a:t>
            </a:r>
          </a:p>
          <a:p>
            <a:pPr lvl="1" algn="just" eaLnBrk="0" hangingPunct="0">
              <a:buFont typeface="Symbol" pitchFamily="18" charset="2"/>
              <a:buChar char=""/>
            </a:pPr>
            <a:r>
              <a:rPr lang="en-GB" sz="2200" dirty="0">
                <a:solidFill>
                  <a:schemeClr val="bg1"/>
                </a:solidFill>
                <a:latin typeface="Arial" pitchFamily="34" charset="0"/>
                <a:cs typeface="Arial" pitchFamily="34" charset="0"/>
              </a:rPr>
              <a:t>Pashto</a:t>
            </a:r>
            <a:endParaRPr lang="en-US" sz="2200" dirty="0">
              <a:solidFill>
                <a:schemeClr val="bg1"/>
              </a:solidFill>
              <a:latin typeface="Arial" pitchFamily="34" charset="0"/>
              <a:cs typeface="Arial" pitchFamily="34" charset="0"/>
            </a:endParaRPr>
          </a:p>
          <a:p>
            <a:pPr algn="just" eaLnBrk="0" hangingPunct="0">
              <a:buFontTx/>
              <a:buChar char="•"/>
            </a:pPr>
            <a:r>
              <a:rPr lang="en-GB" sz="2200" b="1" dirty="0">
                <a:solidFill>
                  <a:schemeClr val="bg1"/>
                </a:solidFill>
                <a:latin typeface="Arial" pitchFamily="34" charset="0"/>
                <a:cs typeface="Arial" pitchFamily="34" charset="0"/>
              </a:rPr>
              <a:t>Arithmetic abilities</a:t>
            </a:r>
            <a:endParaRPr lang="en-US" sz="2200" b="1" dirty="0">
              <a:solidFill>
                <a:schemeClr val="bg1"/>
              </a:solidFill>
              <a:latin typeface="Arial" pitchFamily="34" charset="0"/>
              <a:cs typeface="Arial" pitchFamily="34" charset="0"/>
            </a:endParaRPr>
          </a:p>
          <a:p>
            <a:pPr algn="just" eaLnBrk="0" hangingPunct="0">
              <a:buFontTx/>
              <a:buChar char="•"/>
            </a:pPr>
            <a:r>
              <a:rPr lang="en-GB" sz="2200" b="1" dirty="0">
                <a:solidFill>
                  <a:schemeClr val="bg1"/>
                </a:solidFill>
                <a:latin typeface="Arial" pitchFamily="34" charset="0"/>
                <a:cs typeface="Arial" pitchFamily="34" charset="0"/>
              </a:rPr>
              <a:t>English  </a:t>
            </a:r>
          </a:p>
        </p:txBody>
      </p:sp>
    </p:spTree>
    <p:extLst>
      <p:ext uri="{BB962C8B-B14F-4D97-AF65-F5344CB8AC3E}">
        <p14:creationId xmlns:p14="http://schemas.microsoft.com/office/powerpoint/2010/main" xmlns="" val="2470426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man-PC\Desktop\Capture.PNG"/>
          <p:cNvPicPr>
            <a:picLocks noChangeAspect="1" noChangeArrowheads="1"/>
          </p:cNvPicPr>
          <p:nvPr/>
        </p:nvPicPr>
        <p:blipFill>
          <a:blip r:embed="rId2" cstate="print"/>
          <a:srcRect l="6549" r="4248" b="2759"/>
          <a:stretch>
            <a:fillRect/>
          </a:stretch>
        </p:blipFill>
        <p:spPr bwMode="auto">
          <a:xfrm>
            <a:off x="3352800" y="838200"/>
            <a:ext cx="5791200" cy="6019800"/>
          </a:xfrm>
          <a:prstGeom prst="rect">
            <a:avLst/>
          </a:prstGeom>
          <a:noFill/>
        </p:spPr>
      </p:pic>
      <p:sp>
        <p:nvSpPr>
          <p:cNvPr id="7" name="TextBox 13"/>
          <p:cNvSpPr txBox="1">
            <a:spLocks noChangeArrowheads="1"/>
          </p:cNvSpPr>
          <p:nvPr/>
        </p:nvSpPr>
        <p:spPr bwMode="auto">
          <a:xfrm>
            <a:off x="0" y="381000"/>
            <a:ext cx="7467600" cy="646331"/>
          </a:xfrm>
          <a:prstGeom prst="rect">
            <a:avLst/>
          </a:prstGeom>
          <a:solidFill>
            <a:srgbClr val="0070C0"/>
          </a:solidFill>
          <a:ln w="9525">
            <a:noFill/>
            <a:miter lim="800000"/>
            <a:headEnd/>
            <a:tailEnd/>
          </a:ln>
        </p:spPr>
        <p:txBody>
          <a:bodyPr wrap="square">
            <a:spAutoFit/>
          </a:bodyPr>
          <a:lstStyle/>
          <a:p>
            <a:pPr algn="ctr">
              <a:buClr>
                <a:srgbClr val="7030A0"/>
              </a:buClr>
              <a:buSzPct val="160000"/>
            </a:pPr>
            <a:r>
              <a:rPr lang="en-US" sz="3600" dirty="0" smtClean="0">
                <a:solidFill>
                  <a:schemeClr val="bg1"/>
                </a:solidFill>
                <a:latin typeface="Calibri" pitchFamily="34" charset="0"/>
                <a:cs typeface="Calibri" pitchFamily="34" charset="0"/>
              </a:rPr>
              <a:t>     </a:t>
            </a:r>
            <a:r>
              <a:rPr lang="en-US" sz="3600" b="1" dirty="0" smtClean="0">
                <a:solidFill>
                  <a:schemeClr val="bg1"/>
                </a:solidFill>
                <a:latin typeface="Calibri" pitchFamily="34" charset="0"/>
                <a:cs typeface="Calibri" pitchFamily="34" charset="0"/>
              </a:rPr>
              <a:t>36 Districts Surveyed in Punjab</a:t>
            </a:r>
            <a:endParaRPr lang="en-US" sz="3600" dirty="0">
              <a:solidFill>
                <a:schemeClr val="bg1"/>
              </a:solidFill>
              <a:latin typeface="Calibri" pitchFamily="34" charset="0"/>
              <a:cs typeface="Calibri" pitchFamily="34" charset="0"/>
            </a:endParaRPr>
          </a:p>
        </p:txBody>
      </p:sp>
      <p:sp>
        <p:nvSpPr>
          <p:cNvPr id="12" name="Oval 11"/>
          <p:cNvSpPr/>
          <p:nvPr/>
        </p:nvSpPr>
        <p:spPr>
          <a:xfrm>
            <a:off x="6858000" y="2362200"/>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DSC_0933.JPG"/>
          <p:cNvPicPr>
            <a:picLocks noChangeAspect="1"/>
          </p:cNvPicPr>
          <p:nvPr/>
        </p:nvPicPr>
        <p:blipFill>
          <a:blip r:embed="rId3" cstate="print"/>
          <a:stretch>
            <a:fillRect/>
          </a:stretch>
        </p:blipFill>
        <p:spPr>
          <a:xfrm>
            <a:off x="228600" y="1600200"/>
            <a:ext cx="3581400" cy="3429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Administrator\Desktop\ASER pictures\DSC_0601.JPG"/>
          <p:cNvPicPr>
            <a:picLocks noChangeAspect="1" noChangeArrowheads="1"/>
          </p:cNvPicPr>
          <p:nvPr/>
        </p:nvPicPr>
        <p:blipFill>
          <a:blip r:embed="rId2" cstate="print"/>
          <a:srcRect t="49661"/>
          <a:stretch>
            <a:fillRect/>
          </a:stretch>
        </p:blipFill>
        <p:spPr bwMode="auto">
          <a:xfrm>
            <a:off x="2363586" y="2458045"/>
            <a:ext cx="4875414" cy="3176154"/>
          </a:xfrm>
          <a:prstGeom prst="rect">
            <a:avLst/>
          </a:prstGeom>
          <a:noFill/>
          <a:ln>
            <a:noFill/>
          </a:ln>
        </p:spPr>
      </p:pic>
      <p:sp>
        <p:nvSpPr>
          <p:cNvPr id="12291" name="Rectangle 8"/>
          <p:cNvSpPr>
            <a:spLocks noChangeArrowheads="1"/>
          </p:cNvSpPr>
          <p:nvPr/>
        </p:nvSpPr>
        <p:spPr bwMode="auto">
          <a:xfrm>
            <a:off x="685800" y="1447800"/>
            <a:ext cx="8077200" cy="2246313"/>
          </a:xfrm>
          <a:prstGeom prst="rect">
            <a:avLst/>
          </a:prstGeom>
          <a:noFill/>
          <a:ln w="9525">
            <a:noFill/>
            <a:miter lim="800000"/>
            <a:headEnd/>
            <a:tailEnd/>
          </a:ln>
        </p:spPr>
        <p:txBody>
          <a:bodyPr>
            <a:spAutoFit/>
          </a:bodyPr>
          <a:lstStyle/>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p:txBody>
      </p:sp>
      <p:sp>
        <p:nvSpPr>
          <p:cNvPr id="12292" name="TextBox 13"/>
          <p:cNvSpPr txBox="1">
            <a:spLocks noChangeArrowheads="1"/>
          </p:cNvSpPr>
          <p:nvPr/>
        </p:nvSpPr>
        <p:spPr bwMode="auto">
          <a:xfrm>
            <a:off x="304800" y="1066800"/>
            <a:ext cx="8458200" cy="1015663"/>
          </a:xfrm>
          <a:prstGeom prst="rect">
            <a:avLst/>
          </a:prstGeom>
          <a:solidFill>
            <a:srgbClr val="0070C0"/>
          </a:solidFill>
          <a:ln w="9525">
            <a:noFill/>
            <a:miter lim="800000"/>
            <a:headEnd/>
            <a:tailEnd/>
          </a:ln>
        </p:spPr>
        <p:txBody>
          <a:bodyPr wrap="square">
            <a:spAutoFit/>
          </a:bodyPr>
          <a:lstStyle/>
          <a:p>
            <a:pPr>
              <a:buClr>
                <a:srgbClr val="7030A0"/>
              </a:buClr>
              <a:buSzPct val="160000"/>
            </a:pPr>
            <a:r>
              <a:rPr lang="en-US" sz="6000" b="1" dirty="0" smtClean="0">
                <a:solidFill>
                  <a:schemeClr val="bg1"/>
                </a:solidFill>
                <a:latin typeface="Calibri" pitchFamily="34" charset="0"/>
              </a:rPr>
              <a:t>  ASER </a:t>
            </a:r>
            <a:r>
              <a:rPr lang="en-US" sz="6000" b="1" dirty="0" err="1" smtClean="0">
                <a:solidFill>
                  <a:schemeClr val="bg1"/>
                </a:solidFill>
                <a:latin typeface="Calibri" pitchFamily="34" charset="0"/>
              </a:rPr>
              <a:t>Mandi</a:t>
            </a:r>
            <a:r>
              <a:rPr lang="en-US" sz="6000" b="1" dirty="0" smtClean="0">
                <a:solidFill>
                  <a:schemeClr val="bg1"/>
                </a:solidFill>
                <a:latin typeface="Calibri" pitchFamily="34" charset="0"/>
              </a:rPr>
              <a:t> </a:t>
            </a:r>
            <a:r>
              <a:rPr lang="en-US" sz="6000" b="1" dirty="0" err="1" smtClean="0">
                <a:solidFill>
                  <a:schemeClr val="bg1"/>
                </a:solidFill>
                <a:latin typeface="Calibri" pitchFamily="34" charset="0"/>
              </a:rPr>
              <a:t>Bahauddin</a:t>
            </a:r>
            <a:endParaRPr lang="en-US" sz="6000" b="1" dirty="0">
              <a:solidFill>
                <a:schemeClr val="bg1"/>
              </a:solidFill>
              <a:latin typeface="Calibri" pitchFamily="34" charset="0"/>
            </a:endParaRPr>
          </a:p>
        </p:txBody>
      </p:sp>
      <p:cxnSp>
        <p:nvCxnSpPr>
          <p:cNvPr id="10" name="Straight Connector 9"/>
          <p:cNvCxnSpPr/>
          <p:nvPr/>
        </p:nvCxnSpPr>
        <p:spPr>
          <a:xfrm rot="5400000">
            <a:off x="-3123406" y="3428206"/>
            <a:ext cx="6858000" cy="1588"/>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2296" name="Picture 7"/>
          <p:cNvPicPr>
            <a:picLocks noChangeAspect="1" noChangeArrowheads="1"/>
          </p:cNvPicPr>
          <p:nvPr/>
        </p:nvPicPr>
        <p:blipFill>
          <a:blip r:embed="rId3" cstate="print"/>
          <a:stretch>
            <a:fillRect/>
          </a:stretch>
        </p:blipFill>
        <p:spPr bwMode="auto">
          <a:xfrm>
            <a:off x="6977755" y="5867400"/>
            <a:ext cx="2166245"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2300</TotalTime>
  <Words>993</Words>
  <Application>Microsoft Office PowerPoint</Application>
  <PresentationFormat>On-screen Show (4:3)</PresentationFormat>
  <Paragraphs>319</Paragraphs>
  <Slides>31</Slides>
  <Notes>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Slide 1</vt:lpstr>
      <vt:lpstr>Slide 2</vt:lpstr>
      <vt:lpstr>Slide 3</vt:lpstr>
      <vt:lpstr>Slide 4</vt:lpstr>
      <vt:lpstr>Slide 5</vt:lpstr>
      <vt:lpstr>ASER Survey Sheets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ASER PAKISTAN 2011</dc:title>
  <dc:creator>User</dc:creator>
  <cp:lastModifiedBy>User</cp:lastModifiedBy>
  <cp:revision>294</cp:revision>
  <dcterms:created xsi:type="dcterms:W3CDTF">2012-02-03T05:46:30Z</dcterms:created>
  <dcterms:modified xsi:type="dcterms:W3CDTF">2013-04-01T06:42:48Z</dcterms:modified>
</cp:coreProperties>
</file>