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63" r:id="rId2"/>
    <p:sldId id="305" r:id="rId3"/>
    <p:sldId id="306" r:id="rId4"/>
    <p:sldId id="257" r:id="rId5"/>
    <p:sldId id="259" r:id="rId6"/>
    <p:sldId id="285" r:id="rId7"/>
    <p:sldId id="291" r:id="rId8"/>
    <p:sldId id="282" r:id="rId9"/>
    <p:sldId id="281" r:id="rId10"/>
    <p:sldId id="290" r:id="rId11"/>
    <p:sldId id="288" r:id="rId12"/>
    <p:sldId id="293" r:id="rId13"/>
    <p:sldId id="276" r:id="rId14"/>
    <p:sldId id="292" r:id="rId15"/>
    <p:sldId id="260" r:id="rId16"/>
    <p:sldId id="277" r:id="rId17"/>
    <p:sldId id="265" r:id="rId18"/>
    <p:sldId id="278" r:id="rId19"/>
    <p:sldId id="267" r:id="rId20"/>
    <p:sldId id="279" r:id="rId21"/>
    <p:sldId id="280" r:id="rId22"/>
    <p:sldId id="269" r:id="rId23"/>
    <p:sldId id="303" r:id="rId24"/>
    <p:sldId id="304" r:id="rId25"/>
    <p:sldId id="296" r:id="rId26"/>
    <p:sldId id="307" r:id="rId27"/>
    <p:sldId id="308" r:id="rId28"/>
    <p:sldId id="309" r:id="rId29"/>
    <p:sldId id="298" r:id="rId30"/>
    <p:sldId id="302" r:id="rId31"/>
    <p:sldId id="30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50" d="100"/>
          <a:sy n="50" d="100"/>
        </p:scale>
        <p:origin x="-420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835D9-C09F-4674-9B1E-E6A567B0D2E9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071BC-71DB-4626-A15E-87F00E598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071BC-71DB-4626-A15E-87F00E598BB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071BC-71DB-4626-A15E-87F00E598BB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071BC-71DB-4626-A15E-87F00E598BB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071BC-71DB-4626-A15E-87F00E598BB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071BC-71DB-4626-A15E-87F00E598BB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071BC-71DB-4626-A15E-87F00E598BB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071BC-71DB-4626-A15E-87F00E598BB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071BC-71DB-4626-A15E-87F00E598BB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400FEAD-3758-4AAD-BC5D-11FC19D7B560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97B0A6F-4465-4A59-82DC-A66B139F2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00FEAD-3758-4AAD-BC5D-11FC19D7B560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7B0A6F-4465-4A59-82DC-A66B139F2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00FEAD-3758-4AAD-BC5D-11FC19D7B560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7B0A6F-4465-4A59-82DC-A66B139F2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00FEAD-3758-4AAD-BC5D-11FC19D7B560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7B0A6F-4465-4A59-82DC-A66B139F29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00FEAD-3758-4AAD-BC5D-11FC19D7B560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7B0A6F-4465-4A59-82DC-A66B139F29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00FEAD-3758-4AAD-BC5D-11FC19D7B560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7B0A6F-4465-4A59-82DC-A66B139F29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00FEAD-3758-4AAD-BC5D-11FC19D7B560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7B0A6F-4465-4A59-82DC-A66B139F2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00FEAD-3758-4AAD-BC5D-11FC19D7B560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7B0A6F-4465-4A59-82DC-A66B139F29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00FEAD-3758-4AAD-BC5D-11FC19D7B560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7B0A6F-4465-4A59-82DC-A66B139F2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400FEAD-3758-4AAD-BC5D-11FC19D7B560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7B0A6F-4465-4A59-82DC-A66B139F2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400FEAD-3758-4AAD-BC5D-11FC19D7B560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97B0A6F-4465-4A59-82DC-A66B139F29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400FEAD-3758-4AAD-BC5D-11FC19D7B560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97B0A6F-4465-4A59-82DC-A66B139F2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57400" y="5715000"/>
            <a:ext cx="5257801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Date - - - - - - - -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 descr="Picture1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67000" y="2743200"/>
            <a:ext cx="3733800" cy="28026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52600" y="228600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lt1"/>
                </a:solidFill>
              </a:rPr>
              <a:t>ANNUAL STATUS OF EDUCATION REPORT</a:t>
            </a:r>
          </a:p>
          <a:p>
            <a:pPr algn="ctr"/>
            <a:r>
              <a:rPr lang="en-US" b="1" dirty="0" smtClean="0">
                <a:solidFill>
                  <a:schemeClr val="lt1"/>
                </a:solidFill>
              </a:rPr>
              <a:t>ASER-PAKISTAN - 2011</a:t>
            </a:r>
            <a:endParaRPr lang="en-US" b="1" dirty="0">
              <a:solidFill>
                <a:schemeClr val="lt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1600" y="1828800"/>
            <a:ext cx="59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ANNUAL STATUS OF EDUCATION REPORT</a:t>
            </a:r>
          </a:p>
          <a:p>
            <a:pPr algn="ctr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ASER-PAKISTAN - 2011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11" descr="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381000"/>
            <a:ext cx="2839212" cy="1225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istrator\Desktop\ASER pictures\DSC_0601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362200" y="2667000"/>
            <a:ext cx="4878185" cy="3233776"/>
          </a:xfrm>
          <a:prstGeom prst="rect">
            <a:avLst/>
          </a:prstGeom>
          <a:noFill/>
          <a:ln>
            <a:noFill/>
          </a:ln>
        </p:spPr>
      </p:pic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685800" y="1447800"/>
            <a:ext cx="80772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SzPct val="152000"/>
            </a:pPr>
            <a:endParaRPr lang="en-US" sz="2800" b="1">
              <a:solidFill>
                <a:srgbClr val="C00000"/>
              </a:solidFill>
              <a:latin typeface="Calibri" pitchFamily="34" charset="0"/>
            </a:endParaRPr>
          </a:p>
          <a:p>
            <a:pPr>
              <a:buClr>
                <a:schemeClr val="accent1"/>
              </a:buClr>
              <a:buSzPct val="152000"/>
            </a:pPr>
            <a:endParaRPr lang="en-US" sz="2800" b="1">
              <a:solidFill>
                <a:srgbClr val="C00000"/>
              </a:solidFill>
              <a:latin typeface="Calibri" pitchFamily="34" charset="0"/>
            </a:endParaRPr>
          </a:p>
          <a:p>
            <a:pPr>
              <a:buClr>
                <a:schemeClr val="accent1"/>
              </a:buClr>
              <a:buSzPct val="152000"/>
            </a:pPr>
            <a:endParaRPr lang="en-US" sz="2800" b="1">
              <a:solidFill>
                <a:srgbClr val="C00000"/>
              </a:solidFill>
              <a:latin typeface="Calibri" pitchFamily="34" charset="0"/>
            </a:endParaRPr>
          </a:p>
          <a:p>
            <a:pPr>
              <a:buClr>
                <a:schemeClr val="accent1"/>
              </a:buClr>
              <a:buSzPct val="152000"/>
            </a:pPr>
            <a:endParaRPr lang="en-US" sz="2800" b="1">
              <a:solidFill>
                <a:srgbClr val="C00000"/>
              </a:solidFill>
              <a:latin typeface="Calibri" pitchFamily="34" charset="0"/>
            </a:endParaRPr>
          </a:p>
          <a:p>
            <a:pPr>
              <a:buClr>
                <a:schemeClr val="accent1"/>
              </a:buClr>
              <a:buSzPct val="152000"/>
            </a:pPr>
            <a:endParaRPr lang="en-US" sz="28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292" name="TextBox 13"/>
          <p:cNvSpPr txBox="1">
            <a:spLocks noChangeArrowheads="1"/>
          </p:cNvSpPr>
          <p:nvPr/>
        </p:nvSpPr>
        <p:spPr bwMode="auto">
          <a:xfrm>
            <a:off x="304800" y="1066800"/>
            <a:ext cx="6553200" cy="101566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7030A0"/>
              </a:buClr>
              <a:buSzPct val="160000"/>
            </a:pPr>
            <a:r>
              <a:rPr lang="en-US" sz="6000" b="1" dirty="0" smtClean="0">
                <a:solidFill>
                  <a:schemeClr val="bg1"/>
                </a:solidFill>
                <a:latin typeface="Calibri" pitchFamily="34" charset="0"/>
              </a:rPr>
              <a:t>ASER </a:t>
            </a:r>
            <a:r>
              <a:rPr lang="en-US" sz="6000" b="1" dirty="0" err="1" smtClean="0">
                <a:solidFill>
                  <a:schemeClr val="bg1"/>
                </a:solidFill>
                <a:latin typeface="Calibri" pitchFamily="34" charset="0"/>
              </a:rPr>
              <a:t>Sahiwal</a:t>
            </a:r>
            <a:endParaRPr lang="en-US" sz="6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-3123406" y="3428206"/>
            <a:ext cx="6858000" cy="1588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-3276599" y="3429000"/>
            <a:ext cx="6858000" cy="3175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-3124199" y="3429000"/>
            <a:ext cx="6858000" cy="3175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6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53200" y="1066800"/>
            <a:ext cx="2362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685800" y="1447800"/>
            <a:ext cx="80772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SzPct val="152000"/>
            </a:pPr>
            <a:endParaRPr lang="en-US" sz="2800" b="1">
              <a:solidFill>
                <a:srgbClr val="C00000"/>
              </a:solidFill>
              <a:latin typeface="Calibri" pitchFamily="34" charset="0"/>
            </a:endParaRPr>
          </a:p>
          <a:p>
            <a:pPr>
              <a:buClr>
                <a:schemeClr val="accent1"/>
              </a:buClr>
              <a:buSzPct val="152000"/>
            </a:pPr>
            <a:endParaRPr lang="en-US" sz="2800" b="1">
              <a:solidFill>
                <a:srgbClr val="C00000"/>
              </a:solidFill>
              <a:latin typeface="Calibri" pitchFamily="34" charset="0"/>
            </a:endParaRPr>
          </a:p>
          <a:p>
            <a:pPr>
              <a:buClr>
                <a:schemeClr val="accent1"/>
              </a:buClr>
              <a:buSzPct val="152000"/>
            </a:pPr>
            <a:endParaRPr lang="en-US" sz="2800" b="1">
              <a:solidFill>
                <a:srgbClr val="C00000"/>
              </a:solidFill>
              <a:latin typeface="Calibri" pitchFamily="34" charset="0"/>
            </a:endParaRPr>
          </a:p>
          <a:p>
            <a:pPr>
              <a:buClr>
                <a:schemeClr val="accent1"/>
              </a:buClr>
              <a:buSzPct val="152000"/>
            </a:pPr>
            <a:endParaRPr lang="en-US" sz="2800" b="1">
              <a:solidFill>
                <a:srgbClr val="C00000"/>
              </a:solidFill>
              <a:latin typeface="Calibri" pitchFamily="34" charset="0"/>
            </a:endParaRPr>
          </a:p>
          <a:p>
            <a:pPr>
              <a:buClr>
                <a:schemeClr val="accent1"/>
              </a:buClr>
              <a:buSzPct val="152000"/>
            </a:pPr>
            <a:endParaRPr lang="en-US" sz="28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292" name="TextBox 13"/>
          <p:cNvSpPr txBox="1">
            <a:spLocks noChangeArrowheads="1"/>
          </p:cNvSpPr>
          <p:nvPr/>
        </p:nvSpPr>
        <p:spPr bwMode="auto">
          <a:xfrm>
            <a:off x="304800" y="1143000"/>
            <a:ext cx="6553200" cy="64611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7030A0"/>
              </a:buClr>
              <a:buSzPct val="160000"/>
            </a:pP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  Access</a:t>
            </a:r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-3123406" y="3428206"/>
            <a:ext cx="6858000" cy="1588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-3276599" y="3429000"/>
            <a:ext cx="6858000" cy="3175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-3124199" y="3429000"/>
            <a:ext cx="6858000" cy="3175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6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29400" y="0"/>
            <a:ext cx="251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Documents and Settings\Administrator\Desktop\ASER pictures\Picture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19600" y="1371600"/>
            <a:ext cx="3367437" cy="458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Vertical Scroll 13"/>
          <p:cNvSpPr/>
          <p:nvPr/>
        </p:nvSpPr>
        <p:spPr>
          <a:xfrm>
            <a:off x="838200" y="2133600"/>
            <a:ext cx="3124200" cy="3429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371600" y="2743200"/>
            <a:ext cx="2222770" cy="2554545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What are our children doing?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1" y="1066800"/>
            <a:ext cx="7467600" cy="444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33400" y="5616714"/>
            <a:ext cx="8077200" cy="707886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Enrollment of </a:t>
            </a:r>
            <a:r>
              <a:rPr lang="en-US" sz="2000" b="1" dirty="0" err="1" smtClean="0"/>
              <a:t>Sahiwal</a:t>
            </a:r>
            <a:r>
              <a:rPr lang="en-US" sz="2000" b="1" dirty="0" smtClean="0"/>
              <a:t> as compared to some other districts in the Southern Punjab is better.</a:t>
            </a:r>
          </a:p>
        </p:txBody>
      </p:sp>
      <p:sp>
        <p:nvSpPr>
          <p:cNvPr id="6" name="Oval 5"/>
          <p:cNvSpPr/>
          <p:nvPr/>
        </p:nvSpPr>
        <p:spPr>
          <a:xfrm>
            <a:off x="5867400" y="4523016"/>
            <a:ext cx="1143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0" y="304800"/>
            <a:ext cx="8610600" cy="70788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Enrollment in </a:t>
            </a:r>
            <a:r>
              <a:rPr lang="en-US" sz="4000" b="1" dirty="0" err="1" smtClean="0">
                <a:solidFill>
                  <a:schemeClr val="bg1"/>
                </a:solidFill>
              </a:rPr>
              <a:t>Sahiwal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5715000"/>
            <a:ext cx="8382000" cy="523220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Every </a:t>
            </a:r>
            <a:r>
              <a:rPr lang="en-US" sz="2800" b="1" dirty="0" smtClean="0">
                <a:solidFill>
                  <a:schemeClr val="bg1"/>
                </a:solidFill>
              </a:rPr>
              <a:t> 9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800" b="1" dirty="0" smtClean="0">
                <a:solidFill>
                  <a:schemeClr val="bg1"/>
                </a:solidFill>
              </a:rPr>
              <a:t> child </a:t>
            </a:r>
            <a:r>
              <a:rPr lang="en-US" sz="2800" b="1" dirty="0" smtClean="0">
                <a:solidFill>
                  <a:schemeClr val="bg1"/>
                </a:solidFill>
              </a:rPr>
              <a:t>in </a:t>
            </a:r>
            <a:r>
              <a:rPr lang="en-US" sz="2800" b="1" dirty="0" err="1" smtClean="0">
                <a:solidFill>
                  <a:schemeClr val="bg1"/>
                </a:solidFill>
              </a:rPr>
              <a:t>Sahiwal</a:t>
            </a:r>
            <a:r>
              <a:rPr lang="en-US" sz="2800" b="1" dirty="0" smtClean="0">
                <a:solidFill>
                  <a:schemeClr val="bg1"/>
                </a:solidFill>
              </a:rPr>
              <a:t> is not in school!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0" y="1143000"/>
          <a:ext cx="7848600" cy="4419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5622"/>
                <a:gridCol w="3236537"/>
                <a:gridCol w="1456441"/>
              </a:tblGrid>
              <a:tr h="7222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DISTRICT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OF OUT OF SCHOOL CHILDREN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RANK</a:t>
                      </a:r>
                      <a:endParaRPr lang="en-US" dirty="0"/>
                    </a:p>
                  </a:txBody>
                  <a:tcPr anchor="ctr"/>
                </a:tc>
              </a:tr>
              <a:tr h="6162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>
                          <a:solidFill>
                            <a:schemeClr val="bg1"/>
                          </a:solidFill>
                          <a:latin typeface="Lucida Sans Unicode"/>
                        </a:rPr>
                        <a:t>T.T. Singh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>
                          <a:solidFill>
                            <a:schemeClr val="bg1"/>
                          </a:solidFill>
                          <a:latin typeface="Lucida Sans Unicode"/>
                        </a:rPr>
                        <a:t>7.9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>
                          <a:solidFill>
                            <a:schemeClr val="bg1"/>
                          </a:solidFill>
                          <a:latin typeface="Lucida Sans Unicode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6162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>
                          <a:solidFill>
                            <a:schemeClr val="bg1"/>
                          </a:solidFill>
                          <a:latin typeface="Lucida Sans Unicode"/>
                        </a:rPr>
                        <a:t>Sahiwal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 dirty="0" smtClean="0">
                          <a:solidFill>
                            <a:schemeClr val="bg1"/>
                          </a:solidFill>
                          <a:latin typeface="Lucida Sans Unicode"/>
                        </a:rPr>
                        <a:t>10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latin typeface="Lucida Sans Unicod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>
                          <a:solidFill>
                            <a:schemeClr val="bg1"/>
                          </a:solidFill>
                          <a:latin typeface="Lucida Sans Unicode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</a:tr>
              <a:tr h="6162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>
                          <a:solidFill>
                            <a:schemeClr val="bg1"/>
                          </a:solidFill>
                          <a:latin typeface="Lucida Sans Unicode"/>
                        </a:rPr>
                        <a:t>Faisalabad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 dirty="0" smtClean="0">
                          <a:solidFill>
                            <a:schemeClr val="bg1"/>
                          </a:solidFill>
                          <a:latin typeface="Lucida Sans Unicode"/>
                        </a:rPr>
                        <a:t>12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latin typeface="Lucida Sans Unicod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>
                          <a:solidFill>
                            <a:schemeClr val="bg1"/>
                          </a:solidFill>
                          <a:latin typeface="Lucida Sans Unicode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</a:tr>
              <a:tr h="6162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>
                          <a:solidFill>
                            <a:schemeClr val="bg1"/>
                          </a:solidFill>
                          <a:latin typeface="Lucida Sans Unicode"/>
                        </a:rPr>
                        <a:t>Lahore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 dirty="0" smtClean="0">
                          <a:solidFill>
                            <a:schemeClr val="bg1"/>
                          </a:solidFill>
                          <a:latin typeface="Lucida Sans Unicode"/>
                        </a:rPr>
                        <a:t>15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latin typeface="Lucida Sans Unicod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>
                          <a:solidFill>
                            <a:schemeClr val="bg1"/>
                          </a:solidFill>
                          <a:latin typeface="Lucida Sans Unicode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</a:tr>
              <a:tr h="6162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>
                          <a:solidFill>
                            <a:schemeClr val="bg1"/>
                          </a:solidFill>
                          <a:latin typeface="Lucida Sans Unicode"/>
                        </a:rPr>
                        <a:t>Khanewal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 dirty="0" smtClean="0">
                          <a:solidFill>
                            <a:schemeClr val="bg1"/>
                          </a:solidFill>
                          <a:latin typeface="Lucida Sans Unicode"/>
                        </a:rPr>
                        <a:t>16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latin typeface="Lucida Sans Unicod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>
                          <a:solidFill>
                            <a:schemeClr val="bg1"/>
                          </a:solidFill>
                          <a:latin typeface="Lucida Sans Unicode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</a:tr>
              <a:tr h="6162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>
                          <a:solidFill>
                            <a:schemeClr val="bg1"/>
                          </a:solidFill>
                          <a:latin typeface="Lucida Sans Unicode"/>
                        </a:rPr>
                        <a:t>Jhang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>
                          <a:solidFill>
                            <a:schemeClr val="bg1"/>
                          </a:solidFill>
                          <a:latin typeface="Lucida Sans Unicode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latin typeface="Lucida Sans Unicode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09600" y="2438400"/>
            <a:ext cx="7848599" cy="52675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0" y="304800"/>
            <a:ext cx="8610600" cy="70788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Enrollment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Vertical Scroll 18"/>
          <p:cNvSpPr/>
          <p:nvPr/>
        </p:nvSpPr>
        <p:spPr>
          <a:xfrm>
            <a:off x="533400" y="1981200"/>
            <a:ext cx="3581400" cy="39624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304800" y="1066800"/>
            <a:ext cx="7315200" cy="646331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7030A0"/>
              </a:buClr>
              <a:buSzPct val="160000"/>
            </a:pP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      Quality Education ?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     </a:t>
            </a:r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-3276599" y="3429000"/>
            <a:ext cx="6858000" cy="3175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-3124199" y="3429000"/>
            <a:ext cx="6858000" cy="3175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29400" y="0"/>
            <a:ext cx="251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914400" y="2514600"/>
            <a:ext cx="2895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What are children learning in </a:t>
            </a:r>
            <a:r>
              <a:rPr lang="en-US" sz="3600" b="1" dirty="0" err="1" smtClean="0">
                <a:solidFill>
                  <a:schemeClr val="bg1"/>
                </a:solidFill>
              </a:rPr>
              <a:t>Sahiwal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schools?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3" name="Picture 12" descr="DSC0737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38600" y="2362200"/>
            <a:ext cx="4368799" cy="3276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617" y="1181100"/>
            <a:ext cx="809296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62000" y="5676781"/>
            <a:ext cx="7924800" cy="800219"/>
          </a:xfrm>
          <a:prstGeom prst="rect">
            <a:avLst/>
          </a:prstGeom>
          <a:solidFill>
            <a:schemeClr val="bg1"/>
          </a:solidFill>
          <a:ln w="666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55%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Children in class 5 cannot read story (text of class 2) . In other words, 55% children are behind 3 classes with respect to their competency level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3127830"/>
            <a:ext cx="8095344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228600"/>
            <a:ext cx="8686800" cy="70788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LEARNING LEVEL - URDU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2743200"/>
          <a:ext cx="8077200" cy="3886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2785872"/>
                <a:gridCol w="1938528"/>
              </a:tblGrid>
              <a:tr h="10716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DISTRICT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Children  who can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read</a:t>
                      </a:r>
                      <a:r>
                        <a:rPr lang="en-US" baseline="0" dirty="0" smtClean="0"/>
                        <a:t> URDU  Stories</a:t>
                      </a:r>
                    </a:p>
                    <a:p>
                      <a:pPr algn="ctr"/>
                      <a:r>
                        <a:rPr lang="en-US" baseline="0" dirty="0" smtClean="0"/>
                        <a:t>(5 Class)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RANK</a:t>
                      </a:r>
                      <a:endParaRPr lang="en-US" dirty="0"/>
                    </a:p>
                  </a:txBody>
                  <a:tcPr anchor="ctr"/>
                </a:tc>
              </a:tr>
              <a:tr h="5629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Jhang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72.40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5629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Khanewal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70.80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5629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Faisalabad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63.30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</a:tr>
              <a:tr h="5629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T.T.Singh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57.80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</a:tr>
              <a:tr h="5629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Sahiwal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44.70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33400" y="1161871"/>
            <a:ext cx="82296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55% </a:t>
            </a:r>
            <a:r>
              <a:rPr lang="en-US" sz="2800" b="1" dirty="0" smtClean="0">
                <a:solidFill>
                  <a:sysClr val="windowText" lastClr="000000"/>
                </a:solidFill>
              </a:rPr>
              <a:t>children in </a:t>
            </a:r>
            <a:r>
              <a:rPr lang="en-US" sz="2800" b="1" dirty="0" err="1" smtClean="0">
                <a:solidFill>
                  <a:sysClr val="windowText" lastClr="000000"/>
                </a:solidFill>
              </a:rPr>
              <a:t>Sahiwal</a:t>
            </a:r>
            <a:r>
              <a:rPr lang="en-US" sz="2800" b="1" dirty="0" smtClean="0">
                <a:solidFill>
                  <a:sysClr val="windowText" lastClr="000000"/>
                </a:solidFill>
              </a:rPr>
              <a:t/>
            </a:r>
            <a:br>
              <a:rPr lang="en-US" sz="2800" b="1" dirty="0" smtClean="0">
                <a:solidFill>
                  <a:sysClr val="windowText" lastClr="000000"/>
                </a:solidFill>
              </a:rPr>
            </a:br>
            <a:r>
              <a:rPr lang="en-US" sz="2800" b="1" dirty="0" smtClean="0">
                <a:solidFill>
                  <a:sysClr val="windowText" lastClr="000000"/>
                </a:solidFill>
              </a:rPr>
              <a:t>cannot read class 2 Urdu text (5-16 years)</a:t>
            </a:r>
            <a:endParaRPr lang="en-US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6096000"/>
            <a:ext cx="8077200" cy="533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228600"/>
            <a:ext cx="8686800" cy="70788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LEARNING LEVEL - URDU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028906"/>
            <a:ext cx="7772400" cy="46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747486" y="3505200"/>
            <a:ext cx="7634514" cy="3291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5933182"/>
            <a:ext cx="8153400" cy="1077218"/>
          </a:xfrm>
          <a:prstGeom prst="rect">
            <a:avLst/>
          </a:prstGeom>
          <a:solidFill>
            <a:schemeClr val="bg1"/>
          </a:solidFill>
          <a:ln w="666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60% </a:t>
            </a:r>
            <a:r>
              <a:rPr lang="en-US" dirty="0" smtClean="0"/>
              <a:t>Children in class 5 cannot read sentences (text of class 2) . In other words, 60 % children are behind 3 classes with respect to their competency level.</a:t>
            </a:r>
            <a:endParaRPr lang="en-US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228600"/>
            <a:ext cx="8686800" cy="70788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ENGLISH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2536019"/>
          <a:ext cx="8610600" cy="3788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4212"/>
                <a:gridCol w="2969844"/>
                <a:gridCol w="2066544"/>
              </a:tblGrid>
              <a:tr h="11108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DISTRICT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Children  who can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read</a:t>
                      </a:r>
                      <a:r>
                        <a:rPr lang="en-US" baseline="0" dirty="0" smtClean="0"/>
                        <a:t> English sentences</a:t>
                      </a:r>
                    </a:p>
                    <a:p>
                      <a:pPr algn="ctr"/>
                      <a:r>
                        <a:rPr lang="en-US" baseline="0" dirty="0" smtClean="0"/>
                        <a:t>(</a:t>
                      </a:r>
                      <a:r>
                        <a:rPr lang="en-US" baseline="0" dirty="0" smtClean="0"/>
                        <a:t>5 Class)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RANK</a:t>
                      </a:r>
                      <a:endParaRPr lang="en-US" dirty="0"/>
                    </a:p>
                  </a:txBody>
                  <a:tcPr anchor="ctr"/>
                </a:tc>
              </a:tr>
              <a:tr h="535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Khanewal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61.10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535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Faisalabad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58.50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535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T.T.Singh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53.1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</a:tr>
              <a:tr h="535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Sahiwal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40.4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</a:tr>
              <a:tr h="535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Jhang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39.70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28600" y="5257800"/>
            <a:ext cx="8610600" cy="533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1143000"/>
            <a:ext cx="86106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60% </a:t>
            </a:r>
            <a:r>
              <a:rPr lang="en-US" sz="4000" b="1" dirty="0" smtClean="0">
                <a:solidFill>
                  <a:schemeClr val="bg1"/>
                </a:solidFill>
              </a:rPr>
              <a:t>children in </a:t>
            </a:r>
            <a:r>
              <a:rPr lang="en-US" sz="4000" b="1" dirty="0" err="1" smtClean="0">
                <a:solidFill>
                  <a:schemeClr val="bg1"/>
                </a:solidFill>
              </a:rPr>
              <a:t>Sahiwal</a:t>
            </a:r>
            <a:r>
              <a:rPr lang="en-US" sz="4000" b="1" dirty="0" smtClean="0">
                <a:solidFill>
                  <a:schemeClr val="bg1"/>
                </a:solidFill>
              </a:rPr>
              <a:t> cannot read class 2 English text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228600"/>
            <a:ext cx="8763000" cy="70788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ENGLISH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1" y="1173549"/>
            <a:ext cx="7620000" cy="443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57200" y="5719227"/>
            <a:ext cx="8229600" cy="1138773"/>
          </a:xfrm>
          <a:prstGeom prst="rect">
            <a:avLst/>
          </a:prstGeom>
          <a:solidFill>
            <a:schemeClr val="bg1"/>
          </a:solidFill>
          <a:ln w="666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60% </a:t>
            </a:r>
            <a:r>
              <a:rPr lang="en-US" dirty="0" smtClean="0"/>
              <a:t>Children in class 5 cannot do division (3 digits by 1 digit) . In other words, 60% children are behind 2 classes with respect to their competency level in math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3505200"/>
            <a:ext cx="7620000" cy="304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228600"/>
            <a:ext cx="8686800" cy="70788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MATH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lder 201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1" y="130338"/>
            <a:ext cx="7509948" cy="6422862"/>
          </a:xfrm>
          <a:prstGeom prst="rect">
            <a:avLst/>
          </a:prstGeom>
        </p:spPr>
      </p:pic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876800"/>
            <a:ext cx="2295383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2590800"/>
          <a:ext cx="8077200" cy="3468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2785872"/>
                <a:gridCol w="1938528"/>
              </a:tblGrid>
              <a:tr h="10668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DISTRICT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 Children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who can do </a:t>
                      </a:r>
                      <a:b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 Digits Division</a:t>
                      </a:r>
                    </a:p>
                    <a:p>
                      <a:pPr algn="ctr"/>
                      <a:r>
                        <a:rPr lang="en-US" baseline="0" dirty="0" smtClean="0"/>
                        <a:t>(5 Class)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RANK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802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latin typeface="Lucida Sans Unicode"/>
                        </a:rPr>
                        <a:t>Faisalabad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latin typeface="Lucida Sans Unicode"/>
                        </a:rPr>
                        <a:t>39.2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latin typeface="Lucida Sans Unicode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4802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latin typeface="Lucida Sans Unicode"/>
                        </a:rPr>
                        <a:t>Khanewal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latin typeface="Lucida Sans Unicode"/>
                        </a:rPr>
                        <a:t>34.8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latin typeface="Lucida Sans Unicode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</a:tr>
              <a:tr h="4802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latin typeface="Lucida Sans Unicode"/>
                        </a:rPr>
                        <a:t>T.T. Singh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latin typeface="Lucida Sans Unicode"/>
                        </a:rPr>
                        <a:t>34.6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latin typeface="Lucida Sans Unicode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</a:tr>
              <a:tr h="4802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latin typeface="Lucida Sans Unicode"/>
                        </a:rPr>
                        <a:t>Sahiwal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Lucida Sans Unicode"/>
                        </a:rPr>
                        <a:t>31.7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Lucida Sans Unicode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</a:tr>
              <a:tr h="4802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latin typeface="Lucida Sans Unicode"/>
                        </a:rPr>
                        <a:t>Jhang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latin typeface="Lucida Sans Unicode"/>
                        </a:rPr>
                        <a:t>24.6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Lucida Sans Unicode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33400" y="1066800"/>
            <a:ext cx="80772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68% </a:t>
            </a:r>
            <a:r>
              <a:rPr lang="en-US" sz="4000" b="1" dirty="0" smtClean="0">
                <a:solidFill>
                  <a:schemeClr val="bg1"/>
                </a:solidFill>
              </a:rPr>
              <a:t>children in </a:t>
            </a:r>
            <a:r>
              <a:rPr lang="en-US" sz="4000" b="1" dirty="0" err="1" smtClean="0">
                <a:solidFill>
                  <a:schemeClr val="bg1"/>
                </a:solidFill>
              </a:rPr>
              <a:t>Sahiwal</a:t>
            </a:r>
            <a:r>
              <a:rPr lang="en-US" sz="4000" b="1" dirty="0" smtClean="0">
                <a:solidFill>
                  <a:schemeClr val="bg1"/>
                </a:solidFill>
              </a:rPr>
              <a:t> cannot do 3 digits division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5105400"/>
            <a:ext cx="80772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228600"/>
            <a:ext cx="8686800" cy="70788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MATH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1447800"/>
            <a:ext cx="85344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Comparing Learning Levels of </a:t>
            </a:r>
            <a:br>
              <a:rPr lang="en-US" sz="2800" b="1" dirty="0" smtClean="0"/>
            </a:br>
            <a:r>
              <a:rPr lang="en-US" sz="2800" b="1" dirty="0" smtClean="0"/>
              <a:t>Private and Public Schools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2514601"/>
            <a:ext cx="3962400" cy="39934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950" dirty="0" smtClean="0"/>
              <a:t>41% of class 5 students in Public Schools 60% in Pvt. Schools can read story in Urdu.</a:t>
            </a:r>
          </a:p>
          <a:p>
            <a:pPr>
              <a:buFont typeface="Wingdings" pitchFamily="2" charset="2"/>
              <a:buChar char="§"/>
            </a:pPr>
            <a:endParaRPr lang="en-US" sz="1950" dirty="0" smtClean="0"/>
          </a:p>
          <a:p>
            <a:pPr>
              <a:buFont typeface="Wingdings" pitchFamily="2" charset="2"/>
              <a:buChar char="§"/>
            </a:pPr>
            <a:r>
              <a:rPr lang="en-US" sz="1950" dirty="0" smtClean="0"/>
              <a:t>38% of Class 5 students in Public Schools while 50% in Pvt. Schools can read sentences in English.</a:t>
            </a:r>
          </a:p>
          <a:p>
            <a:pPr>
              <a:buFont typeface="Wingdings" pitchFamily="2" charset="2"/>
              <a:buChar char="§"/>
            </a:pPr>
            <a:endParaRPr lang="en-US" sz="1950" dirty="0" smtClean="0"/>
          </a:p>
          <a:p>
            <a:pPr>
              <a:buFont typeface="Wingdings" pitchFamily="2" charset="2"/>
              <a:buChar char="§"/>
            </a:pPr>
            <a:r>
              <a:rPr lang="en-US" sz="1950" dirty="0" smtClean="0"/>
              <a:t>Totally 38% of Class 5 students in Public while 53% in Pvt. Schools ca do 3 digits division</a:t>
            </a:r>
            <a:endParaRPr lang="en-US" sz="195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152400"/>
            <a:ext cx="8686800" cy="1200329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LEARNING LEVELS  - PUBLIC vs. PVT SCHOOLS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514599"/>
            <a:ext cx="4437063" cy="400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4800" y="1066800"/>
            <a:ext cx="8229600" cy="830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90513" indent="-290513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29% </a:t>
            </a:r>
            <a:r>
              <a:rPr lang="en-US" sz="2400" b="1" dirty="0" smtClean="0"/>
              <a:t>Children from Pvt. And 20% Children from Public Schools are attending Paid Tuition.</a:t>
            </a:r>
            <a:endParaRPr lang="en-US" sz="2400" b="1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0" y="228600"/>
            <a:ext cx="8534400" cy="58477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7030A0"/>
              </a:buClr>
              <a:buSzPct val="160000"/>
            </a:pPr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>Private </a:t>
            </a:r>
            <a:r>
              <a:rPr lang="en-US" sz="3200" b="1" dirty="0">
                <a:solidFill>
                  <a:schemeClr val="bg1"/>
                </a:solidFill>
                <a:latin typeface="Calibri" pitchFamily="34" charset="0"/>
              </a:rPr>
              <a:t>Supplementary Tuition</a:t>
            </a:r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998526"/>
            <a:ext cx="6705600" cy="424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1905000"/>
          <a:ext cx="8305801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4114800"/>
                <a:gridCol w="1828800"/>
                <a:gridCol w="1447801"/>
              </a:tblGrid>
              <a:tr h="10557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Sr. No.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Indicator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% 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Rank</a:t>
                      </a:r>
                      <a:endParaRPr lang="en-US" sz="2800" dirty="0"/>
                    </a:p>
                  </a:txBody>
                  <a:tcPr anchor="ctr"/>
                </a:tc>
              </a:tr>
              <a:tr h="7076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Out of School Children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10.0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</a:t>
                      </a:r>
                      <a:endParaRPr 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7076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Urdu Readings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44.70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7076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English</a:t>
                      </a:r>
                      <a:r>
                        <a:rPr lang="en-US" sz="2800" baseline="0" dirty="0" smtClean="0"/>
                        <a:t> Readings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40.4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7076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Arithmetic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Lucida Sans Unicode"/>
                        </a:rPr>
                        <a:t>31.7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Lucida Sans Unicode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152400"/>
            <a:ext cx="8763000" cy="1200329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RANKING OF DISTT. </a:t>
            </a:r>
            <a:r>
              <a:rPr lang="en-US" sz="3600" b="1" dirty="0" err="1" smtClean="0"/>
              <a:t>Sahiwal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amongst districts of Punjab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1"/>
            <a:ext cx="7924800" cy="3810000"/>
          </a:xfr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1775" indent="-231775" defTabSz="231775"/>
            <a:r>
              <a:rPr lang="en-US" b="1" dirty="0" err="1" smtClean="0">
                <a:solidFill>
                  <a:schemeClr val="tx1"/>
                </a:solidFill>
              </a:rPr>
              <a:t>Sahiwal</a:t>
            </a:r>
            <a:r>
              <a:rPr lang="en-US" b="1" dirty="0" smtClean="0">
                <a:solidFill>
                  <a:schemeClr val="tx1"/>
                </a:solidFill>
              </a:rPr>
              <a:t> when compared to all the districts of Punjab the learning levels are really bad.</a:t>
            </a:r>
          </a:p>
          <a:p>
            <a:pPr marL="231775" indent="-231775" defTabSz="231775"/>
            <a:endParaRPr lang="en-US" b="1" dirty="0" smtClean="0">
              <a:solidFill>
                <a:schemeClr val="tx1"/>
              </a:solidFill>
            </a:endParaRPr>
          </a:p>
          <a:p>
            <a:pPr marL="231775" indent="-231775" defTabSz="231775"/>
            <a:r>
              <a:rPr lang="en-US" b="1" dirty="0" err="1" smtClean="0">
                <a:solidFill>
                  <a:schemeClr val="tx1"/>
                </a:solidFill>
              </a:rPr>
              <a:t>Sahiwal</a:t>
            </a:r>
            <a:r>
              <a:rPr lang="en-US" b="1" dirty="0" smtClean="0">
                <a:solidFill>
                  <a:schemeClr val="tx1"/>
                </a:solidFill>
              </a:rPr>
              <a:t> comes in the middle in learning levels in these subjects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0" y="381000"/>
            <a:ext cx="8153400" cy="107721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What are children learning in </a:t>
            </a: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Sahiwal</a:t>
            </a:r>
            <a:r>
              <a:rPr lang="en-US" sz="3200" b="1" dirty="0" smtClean="0">
                <a:solidFill>
                  <a:schemeClr val="bg1"/>
                </a:solidFill>
              </a:rPr>
              <a:t> schools?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1447800"/>
            <a:ext cx="8382000" cy="5232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400" b="1" dirty="0" smtClean="0"/>
              <a:t>Only </a:t>
            </a:r>
            <a:r>
              <a:rPr lang="en-US" sz="2400" b="1" dirty="0" smtClean="0">
                <a:solidFill>
                  <a:srgbClr val="FF0000"/>
                </a:solidFill>
              </a:rPr>
              <a:t>42%</a:t>
            </a:r>
            <a:r>
              <a:rPr lang="en-US" sz="2400" b="1" dirty="0" smtClean="0"/>
              <a:t> Mothers are literate in </a:t>
            </a:r>
            <a:r>
              <a:rPr lang="en-US" sz="2400" b="1" dirty="0" err="1" smtClean="0"/>
              <a:t>Sahiwal</a:t>
            </a:r>
            <a:endParaRPr lang="en-US" sz="2800" b="1" dirty="0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0" y="0"/>
            <a:ext cx="8763000" cy="126188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7030A0"/>
              </a:buClr>
              <a:buSzPct val="160000"/>
            </a:pPr>
            <a:r>
              <a:rPr lang="en-US" sz="4400" b="1" dirty="0" smtClean="0">
                <a:solidFill>
                  <a:schemeClr val="bg1"/>
                </a:solidFill>
                <a:latin typeface="Calibri" pitchFamily="34" charset="0"/>
              </a:rPr>
              <a:t>Mother’s Literacy 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  An important factor that influences learning levels </a:t>
            </a:r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5791200"/>
            <a:ext cx="7315200" cy="461665"/>
          </a:xfrm>
          <a:prstGeom prst="rect">
            <a:avLst/>
          </a:prstGeom>
          <a:solidFill>
            <a:schemeClr val="bg1"/>
          </a:solidFill>
          <a:ln w="666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- out - Mothers are illiterate in </a:t>
            </a:r>
            <a:r>
              <a:rPr lang="en-US" sz="2400" dirty="0" err="1" smtClean="0"/>
              <a:t>Sahiwal</a:t>
            </a:r>
            <a:endParaRPr lang="en-US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l="11842" t="2105" r="13158"/>
          <a:stretch>
            <a:fillRect/>
          </a:stretch>
        </p:blipFill>
        <p:spPr bwMode="auto">
          <a:xfrm>
            <a:off x="2057400" y="2041755"/>
            <a:ext cx="4953000" cy="365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228600" y="533400"/>
            <a:ext cx="8763000" cy="64611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Attendance in </a:t>
            </a:r>
            <a:r>
              <a:rPr lang="en-US" sz="3600" b="1" dirty="0">
                <a:solidFill>
                  <a:schemeClr val="bg1"/>
                </a:solidFill>
              </a:rPr>
              <a:t>Schools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09800" y="1600200"/>
          <a:ext cx="5562600" cy="2064639"/>
        </p:xfrm>
        <a:graphic>
          <a:graphicData uri="http://schemas.openxmlformats.org/drawingml/2006/table">
            <a:tbl>
              <a:tblPr/>
              <a:tblGrid>
                <a:gridCol w="1166352"/>
                <a:gridCol w="807474"/>
                <a:gridCol w="1076632"/>
                <a:gridCol w="657942"/>
                <a:gridCol w="927100"/>
                <a:gridCol w="927100"/>
              </a:tblGrid>
              <a:tr h="213360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t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t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Children Attendance on the day of visit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t"/>
                      <a:endParaRPr lang="en-U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rtl="0" fontAlgn="t"/>
                      <a:endParaRPr lang="en-U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rtl="0" fontAlgn="t"/>
                      <a:endParaRPr lang="en-U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rtl="0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Government Schools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rtl="0" fontAlgn="t"/>
                      <a:endParaRPr lang="en-U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rtl="0" fontAlgn="t"/>
                      <a:endParaRPr lang="en-U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rtl="0" fontAlgn="t"/>
                      <a:endParaRPr lang="en-U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rtl="0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5">
                <a:tc vMerge="1"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Primary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Elementary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High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Other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Arial"/>
                        </a:rPr>
                        <a:t>% of Attendance (as per register)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80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79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85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-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81</a:t>
                      </a:r>
                      <a:endParaRPr lang="en-US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209800" y="3886200"/>
          <a:ext cx="5638800" cy="1981201"/>
        </p:xfrm>
        <a:graphic>
          <a:graphicData uri="http://schemas.openxmlformats.org/drawingml/2006/table">
            <a:tbl>
              <a:tblPr/>
              <a:tblGrid>
                <a:gridCol w="939800"/>
                <a:gridCol w="939800"/>
                <a:gridCol w="1092200"/>
                <a:gridCol w="787400"/>
                <a:gridCol w="939800"/>
                <a:gridCol w="939800"/>
              </a:tblGrid>
              <a:tr h="366478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Teacher Attendance on the day of visit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54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Government Schools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53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Primary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Elementary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High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Other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99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Teacher attendance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84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80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91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-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85</a:t>
                      </a:r>
                      <a:endParaRPr lang="en-US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228600" y="533400"/>
            <a:ext cx="8763000" cy="64611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Available Facilities in Schools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524000"/>
            <a:ext cx="5183188" cy="477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228600" y="533400"/>
            <a:ext cx="8763000" cy="64611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Available Facilities in Schools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1524000"/>
            <a:ext cx="426720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4300" y="1524000"/>
            <a:ext cx="405792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Box 9"/>
          <p:cNvSpPr txBox="1">
            <a:spLocks noChangeArrowheads="1"/>
          </p:cNvSpPr>
          <p:nvPr/>
        </p:nvSpPr>
        <p:spPr bwMode="auto">
          <a:xfrm>
            <a:off x="304800" y="1066800"/>
            <a:ext cx="8305800" cy="58477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How 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far have we come on RTE compliance?   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0" y="2133600"/>
            <a:ext cx="7848600" cy="3493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sz="3600" b="1" dirty="0">
                <a:solidFill>
                  <a:srgbClr val="FF0000"/>
                </a:solidFill>
                <a:latin typeface="+mn-lt"/>
                <a:cs typeface="+mn-cs"/>
              </a:rPr>
              <a:t>Article 25 </a:t>
            </a:r>
            <a:r>
              <a:rPr lang="en-US" sz="3600" b="1" dirty="0" smtClean="0">
                <a:solidFill>
                  <a:srgbClr val="FF0000"/>
                </a:solidFill>
                <a:latin typeface="+mn-lt"/>
                <a:cs typeface="+mn-cs"/>
              </a:rPr>
              <a:t>- A</a:t>
            </a:r>
            <a:r>
              <a:rPr lang="en-US" sz="3600" b="1" dirty="0" smtClean="0"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sz="3600" b="1" dirty="0" smtClean="0">
                <a:latin typeface="+mn-lt"/>
                <a:cs typeface="+mn-cs"/>
              </a:rPr>
              <a:t>“</a:t>
            </a:r>
            <a:r>
              <a:rPr lang="en-US" sz="3600" b="1" dirty="0">
                <a:latin typeface="+mn-lt"/>
                <a:cs typeface="+mn-cs"/>
              </a:rPr>
              <a:t>The state shall provide free and compulsory education to all children of the age of five to sixteen years in such a manner as may be determined by Law”</a:t>
            </a:r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29400" y="0"/>
            <a:ext cx="251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8686800" cy="70788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ASER PAKISTAN 2011</a:t>
            </a:r>
            <a:endParaRPr lang="en-US" sz="4000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33400" y="1295400"/>
            <a:ext cx="8077200" cy="48768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 fontScale="92500" lnSpcReduction="10000"/>
          </a:bodyPr>
          <a:lstStyle/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ASER- Annual Status of Education report is a survey of the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quality of education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ASER seeks to fill a gap in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educational data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looking to provide a reliable set of data at the national level, that is comprehensive and at the same time, easy to understand.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ASER is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citizen led survey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it is conducted with the help of Govt., Civil Society Organizations and some other stakeholders working in education sector.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:\Documents and Settings\Administrator\Desktop\ASER pictures\Picture14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-6350" y="-7938"/>
            <a:ext cx="9156700" cy="68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685800" y="1447800"/>
            <a:ext cx="80772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SzPct val="152000"/>
            </a:pPr>
            <a:endParaRPr lang="en-US" sz="2800" b="1">
              <a:solidFill>
                <a:srgbClr val="C00000"/>
              </a:solidFill>
              <a:latin typeface="Calibri" pitchFamily="34" charset="0"/>
            </a:endParaRPr>
          </a:p>
          <a:p>
            <a:pPr>
              <a:buClr>
                <a:schemeClr val="accent1"/>
              </a:buClr>
              <a:buSzPct val="152000"/>
            </a:pPr>
            <a:endParaRPr lang="en-US" sz="2800" b="1">
              <a:solidFill>
                <a:srgbClr val="C00000"/>
              </a:solidFill>
              <a:latin typeface="Calibri" pitchFamily="34" charset="0"/>
            </a:endParaRPr>
          </a:p>
          <a:p>
            <a:pPr>
              <a:buClr>
                <a:schemeClr val="accent1"/>
              </a:buClr>
              <a:buSzPct val="152000"/>
            </a:pPr>
            <a:endParaRPr lang="en-US" sz="2800" b="1">
              <a:solidFill>
                <a:srgbClr val="C00000"/>
              </a:solidFill>
              <a:latin typeface="Calibri" pitchFamily="34" charset="0"/>
            </a:endParaRPr>
          </a:p>
          <a:p>
            <a:pPr>
              <a:buClr>
                <a:schemeClr val="accent1"/>
              </a:buClr>
              <a:buSzPct val="152000"/>
            </a:pPr>
            <a:endParaRPr lang="en-US" sz="2800" b="1">
              <a:solidFill>
                <a:srgbClr val="C00000"/>
              </a:solidFill>
              <a:latin typeface="Calibri" pitchFamily="34" charset="0"/>
            </a:endParaRPr>
          </a:p>
          <a:p>
            <a:pPr>
              <a:buClr>
                <a:schemeClr val="accent1"/>
              </a:buClr>
              <a:buSzPct val="152000"/>
            </a:pPr>
            <a:endParaRPr lang="en-US" sz="28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304800" y="2895600"/>
            <a:ext cx="6934200" cy="92333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7030A0"/>
              </a:buClr>
              <a:buSzPct val="160000"/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         </a:t>
            </a:r>
            <a:r>
              <a:rPr lang="en-US" sz="5400" b="1" dirty="0" smtClean="0">
                <a:solidFill>
                  <a:schemeClr val="bg1"/>
                </a:solidFill>
                <a:latin typeface="Calibri" pitchFamily="34" charset="0"/>
              </a:rPr>
              <a:t>Discussion</a:t>
            </a:r>
            <a:endParaRPr lang="en-US" sz="5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-3276599" y="3429000"/>
            <a:ext cx="6858000" cy="3175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-3124199" y="3429000"/>
            <a:ext cx="6858000" cy="3175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29400" y="0"/>
            <a:ext cx="251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Box 6"/>
          <p:cNvSpPr txBox="1">
            <a:spLocks noChangeArrowheads="1"/>
          </p:cNvSpPr>
          <p:nvPr/>
        </p:nvSpPr>
        <p:spPr bwMode="auto">
          <a:xfrm>
            <a:off x="0" y="4267200"/>
            <a:ext cx="88392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Calibri" pitchFamily="34" charset="0"/>
              </a:rPr>
              <a:t>For more information visit: </a:t>
            </a:r>
            <a:r>
              <a:rPr lang="en-US" sz="6600" b="1" dirty="0" smtClean="0">
                <a:solidFill>
                  <a:srgbClr val="FF0000"/>
                </a:solidFill>
                <a:latin typeface="Calibri" pitchFamily="34" charset="0"/>
              </a:rPr>
              <a:t>www.aserpakistan.org </a:t>
            </a:r>
            <a:endParaRPr lang="en-US" sz="3200" b="1" dirty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en-US" sz="3200" dirty="0">
                <a:latin typeface="Calibri" pitchFamily="34" charset="0"/>
              </a:rPr>
              <a:t>Email: safedafed@gmail.com</a:t>
            </a:r>
          </a:p>
        </p:txBody>
      </p:sp>
      <p:pic>
        <p:nvPicPr>
          <p:cNvPr id="7" name="Picture 6" descr="DSC033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62200" y="1447800"/>
            <a:ext cx="3810000" cy="28574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95600" y="304800"/>
            <a:ext cx="251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00600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To get reliable estimates </a:t>
            </a:r>
            <a:r>
              <a:rPr lang="en-US" dirty="0" smtClean="0"/>
              <a:t>of the status of children’s schooling and basic learning (reading and arithmetic level) at the district level.</a:t>
            </a:r>
          </a:p>
          <a:p>
            <a:endParaRPr lang="en-US" dirty="0" smtClean="0"/>
          </a:p>
          <a:p>
            <a:r>
              <a:rPr lang="en-US" b="1" dirty="0" smtClean="0"/>
              <a:t>To measure the change </a:t>
            </a:r>
            <a:r>
              <a:rPr lang="en-US" dirty="0" smtClean="0"/>
              <a:t>in these basic learning and school statistics from last year.</a:t>
            </a:r>
          </a:p>
          <a:p>
            <a:endParaRPr lang="en-US" dirty="0" smtClean="0"/>
          </a:p>
          <a:p>
            <a:r>
              <a:rPr lang="en-US" b="1" dirty="0" smtClean="0"/>
              <a:t>To interpret these results </a:t>
            </a:r>
            <a:r>
              <a:rPr lang="en-US" dirty="0" smtClean="0"/>
              <a:t>and use them to affect policy decisions at various level.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304800"/>
            <a:ext cx="8686800" cy="70788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ASER PAKISTAN 2011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 smtClean="0"/>
              <a:t>How well our children learn? 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What are the competencies of our children in Urdu, English &amp; Math?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The test conducted for the said assessment are up to class II &amp; III level designed from their textbooks.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0" y="533400"/>
            <a:ext cx="8686800" cy="70788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FOCUS OF ASER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Inspiron\Desktop\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2400"/>
            <a:ext cx="1994746" cy="289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Inspiron\Desktop\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546" y="3962399"/>
            <a:ext cx="2057400" cy="28373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Inspiron\Desktop\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0"/>
            <a:ext cx="1981200" cy="2921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Inspiron\Desktop\7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871" y="3886200"/>
            <a:ext cx="2464929" cy="2921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5" descr="Aser Urdu Final_Page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066800"/>
            <a:ext cx="309419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6" descr="Aser Urdu Final_Page_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85732" y="1065212"/>
            <a:ext cx="3453468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152400"/>
            <a:ext cx="8686800" cy="70788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ASSESSMENT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smtClean="0"/>
              <a:t>TOOLS</a:t>
            </a:r>
          </a:p>
        </p:txBody>
      </p:sp>
    </p:spTree>
    <p:extLst>
      <p:ext uri="{BB962C8B-B14F-4D97-AF65-F5344CB8AC3E}">
        <p14:creationId xmlns="" xmlns:p14="http://schemas.microsoft.com/office/powerpoint/2010/main" val="247042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Picture13.jpg"/>
          <p:cNvPicPr>
            <a:picLocks noChangeAspect="1"/>
          </p:cNvPicPr>
          <p:nvPr/>
        </p:nvPicPr>
        <p:blipFill>
          <a:blip r:embed="rId2">
            <a:lum bright="76000" contrast="-62000"/>
          </a:blip>
          <a:srcRect/>
          <a:stretch>
            <a:fillRect/>
          </a:stretch>
        </p:blipFill>
        <p:spPr bwMode="auto">
          <a:xfrm>
            <a:off x="0" y="11430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7" descr="B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5181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" descr="ASER MA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1438" y="228600"/>
            <a:ext cx="399256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HH questionnaire 2011_Page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237979">
            <a:off x="1744663" y="619125"/>
            <a:ext cx="40290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 descr="school observation 2011_Page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613224">
            <a:off x="5203825" y="3078163"/>
            <a:ext cx="3806825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6" descr="school observation 2011_Page_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256198">
            <a:off x="1546225" y="3840163"/>
            <a:ext cx="3498850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6" descr="C:\Users\Abubakar\Desktop\instruction bookle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219200"/>
            <a:ext cx="1779588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7" descr="C:\Users\Abubakar\Desktop\instruction booklet sindhi titl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114800"/>
            <a:ext cx="1371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5" descr="aserPak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24800" y="0"/>
            <a:ext cx="121920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410200"/>
          </a:xfr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1316038" indent="-1316038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Arial" charset="0"/>
              <a:buNone/>
              <a:tabLst>
                <a:tab pos="1316038" algn="l"/>
              </a:tabLst>
              <a:defRPr/>
            </a:pPr>
            <a:r>
              <a:rPr lang="en-US" sz="2000" b="1" dirty="0" smtClean="0">
                <a:solidFill>
                  <a:schemeClr val="tx1"/>
                </a:solidFill>
                <a:cs typeface="Arial" charset="0"/>
              </a:rPr>
              <a:t>Coverage :              </a:t>
            </a:r>
            <a:r>
              <a:rPr lang="en-US" sz="2000" dirty="0" smtClean="0">
                <a:solidFill>
                  <a:schemeClr val="tx1"/>
                </a:solidFill>
                <a:cs typeface="Arial" charset="0"/>
              </a:rPr>
              <a:t>Across Pakistan </a:t>
            </a:r>
          </a:p>
          <a:p>
            <a:pPr marL="1316038" indent="-1316038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Arial" charset="0"/>
              <a:buNone/>
              <a:tabLst>
                <a:tab pos="1316038" algn="l"/>
              </a:tabLst>
              <a:defRPr/>
            </a:pPr>
            <a:endParaRPr lang="en-US" sz="1050" b="1" dirty="0" smtClean="0">
              <a:solidFill>
                <a:schemeClr val="tx1"/>
              </a:solidFill>
              <a:cs typeface="Arial" charset="0"/>
            </a:endParaRPr>
          </a:p>
          <a:p>
            <a:pPr marL="1316038" indent="-1316038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Arial" charset="0"/>
              <a:buNone/>
              <a:tabLst>
                <a:tab pos="1316038" algn="l"/>
              </a:tabLst>
              <a:defRPr/>
            </a:pPr>
            <a:r>
              <a:rPr lang="en-US" sz="2000" b="1" dirty="0" smtClean="0">
                <a:solidFill>
                  <a:schemeClr val="tx1"/>
                </a:solidFill>
                <a:cs typeface="Arial" charset="0"/>
              </a:rPr>
              <a:t>Phase I : 	Year I    2010 – 32  districts across Pakistan </a:t>
            </a:r>
          </a:p>
          <a:p>
            <a:pPr marL="1250950" indent="-125095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Arial" pitchFamily="34" charset="0"/>
              <a:buNone/>
              <a:tabLst>
                <a:tab pos="1250950" algn="l"/>
              </a:tabLst>
              <a:defRPr/>
            </a:pPr>
            <a:endParaRPr lang="en-US" sz="1100" b="1" dirty="0" smtClean="0">
              <a:solidFill>
                <a:schemeClr val="tx1"/>
              </a:solidFill>
              <a:cs typeface="Arial" charset="0"/>
            </a:endParaRPr>
          </a:p>
          <a:p>
            <a:pPr marL="1250950" indent="-125095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Arial" pitchFamily="34" charset="0"/>
              <a:buNone/>
              <a:tabLst>
                <a:tab pos="1250950" algn="l"/>
              </a:tabLst>
              <a:defRPr/>
            </a:pPr>
            <a:r>
              <a:rPr lang="en-US" sz="2000" b="1" dirty="0" smtClean="0">
                <a:solidFill>
                  <a:schemeClr val="tx1"/>
                </a:solidFill>
                <a:cs typeface="Arial" charset="0"/>
              </a:rPr>
              <a:t>Phase II: 	Year II   2011 – 85  districts across Pakistan </a:t>
            </a:r>
          </a:p>
          <a:p>
            <a:pPr marL="1250950" indent="-125095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Arial" pitchFamily="34" charset="0"/>
              <a:buNone/>
              <a:tabLst>
                <a:tab pos="1250950" algn="l"/>
              </a:tabLst>
              <a:defRPr/>
            </a:pPr>
            <a:r>
              <a:rPr lang="en-US" sz="2000" b="1" dirty="0" smtClean="0">
                <a:solidFill>
                  <a:schemeClr val="tx1"/>
                </a:solidFill>
                <a:cs typeface="Arial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cs typeface="Arial" charset="0"/>
              </a:rPr>
              <a:t>(84 Rural + 3 Urban /2 overlap with rural districts)</a:t>
            </a:r>
          </a:p>
          <a:p>
            <a:pPr marL="1250950" indent="-125095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Arial" pitchFamily="34" charset="0"/>
              <a:buNone/>
              <a:tabLst>
                <a:tab pos="1250950" algn="l"/>
              </a:tabLst>
              <a:defRPr/>
            </a:pPr>
            <a:endParaRPr lang="en-US" sz="2000" dirty="0" smtClean="0">
              <a:solidFill>
                <a:schemeClr val="tx1"/>
              </a:solidFill>
              <a:cs typeface="Arial" charset="0"/>
            </a:endParaRPr>
          </a:p>
          <a:p>
            <a:pPr marL="1250950" indent="-125095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Arial" pitchFamily="34" charset="0"/>
              <a:buNone/>
              <a:tabLst>
                <a:tab pos="1250950" algn="l"/>
              </a:tabLst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Punjab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:	28 districts in 2011  compared to 15 Districts in 2010</a:t>
            </a:r>
            <a:endParaRPr lang="en-US" sz="1050" b="1" dirty="0" smtClean="0">
              <a:solidFill>
                <a:schemeClr val="tx1"/>
              </a:solidFill>
              <a:cs typeface="Arial" charset="0"/>
            </a:endParaRPr>
          </a:p>
          <a:p>
            <a:pPr marL="1203325" indent="-1203325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Arial" charset="0"/>
              <a:buNone/>
              <a:tabLst>
                <a:tab pos="1203325" algn="l"/>
              </a:tabLst>
              <a:defRPr/>
            </a:pPr>
            <a:endParaRPr lang="en-US" sz="2000" b="1" dirty="0" smtClean="0">
              <a:solidFill>
                <a:schemeClr val="tx1"/>
              </a:solidFill>
              <a:cs typeface="Arial" charset="0"/>
            </a:endParaRPr>
          </a:p>
          <a:p>
            <a:pPr marL="1203325" indent="-1203325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Arial" charset="0"/>
              <a:buNone/>
              <a:tabLst>
                <a:tab pos="1203325" algn="l"/>
              </a:tabLst>
              <a:defRPr/>
            </a:pPr>
            <a:r>
              <a:rPr lang="en-US" sz="2000" b="1" dirty="0" smtClean="0">
                <a:solidFill>
                  <a:schemeClr val="tx1"/>
                </a:solidFill>
                <a:cs typeface="Arial" charset="0"/>
              </a:rPr>
              <a:t>Sample: 	600 households per district</a:t>
            </a:r>
            <a:r>
              <a:rPr lang="en-US" sz="2000" dirty="0" smtClean="0">
                <a:solidFill>
                  <a:schemeClr val="tx1"/>
                </a:solidFill>
                <a:cs typeface="Arial" charset="0"/>
              </a:rPr>
              <a:t>. Two-stage stratified sample;    </a:t>
            </a:r>
          </a:p>
          <a:p>
            <a:pPr marL="1203325" indent="1588" defTabSz="290513">
              <a:buClr>
                <a:schemeClr val="accent1">
                  <a:shade val="75000"/>
                </a:schemeClr>
              </a:buClr>
              <a:tabLst>
                <a:tab pos="1203325" algn="l"/>
              </a:tabLst>
              <a:defRPr/>
            </a:pPr>
            <a:r>
              <a:rPr lang="en-US" sz="2000" dirty="0" smtClean="0">
                <a:solidFill>
                  <a:schemeClr val="tx1"/>
                </a:solidFill>
                <a:cs typeface="Arial" charset="0"/>
              </a:rPr>
              <a:t> 	30 Villages</a:t>
            </a:r>
          </a:p>
          <a:p>
            <a:pPr marL="1203325" indent="1588" defTabSz="290513">
              <a:buClr>
                <a:schemeClr val="accent1">
                  <a:shade val="75000"/>
                </a:schemeClr>
              </a:buClr>
              <a:tabLst>
                <a:tab pos="1203325" algn="l"/>
              </a:tabLst>
              <a:defRPr/>
            </a:pPr>
            <a:r>
              <a:rPr lang="en-US" sz="2000" dirty="0" smtClean="0">
                <a:solidFill>
                  <a:schemeClr val="tx1"/>
                </a:solidFill>
                <a:cs typeface="Arial" charset="0"/>
              </a:rPr>
              <a:t>	20 Households per village</a:t>
            </a:r>
          </a:p>
          <a:p>
            <a:pPr marL="1203325" indent="-1203325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Arial" charset="0"/>
              <a:buNone/>
              <a:tabLst>
                <a:tab pos="1203325" algn="l"/>
              </a:tabLst>
              <a:defRPr/>
            </a:pPr>
            <a:r>
              <a:rPr lang="en-US" sz="2000" b="1" dirty="0" smtClean="0">
                <a:solidFill>
                  <a:schemeClr val="tx1"/>
                </a:solidFill>
                <a:cs typeface="Arial" charset="0"/>
              </a:rPr>
              <a:t>	60 Schools per district</a:t>
            </a:r>
          </a:p>
          <a:p>
            <a:pPr marL="1203325" indent="1588">
              <a:buClr>
                <a:schemeClr val="accent1">
                  <a:shade val="75000"/>
                </a:schemeClr>
              </a:buClr>
              <a:tabLst>
                <a:tab pos="1203325" algn="l"/>
                <a:tab pos="1481138" algn="l"/>
              </a:tabLst>
              <a:defRPr/>
            </a:pPr>
            <a:r>
              <a:rPr lang="en-US" sz="2000" dirty="0" smtClean="0">
                <a:solidFill>
                  <a:schemeClr val="tx1"/>
                </a:solidFill>
                <a:cs typeface="Arial" charset="0"/>
              </a:rPr>
              <a:t> 	2 Schools per village  (1 Govt.  &amp; 1 Private school)</a:t>
            </a:r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0" y="304800"/>
            <a:ext cx="8610600" cy="70788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7030A0"/>
              </a:buClr>
              <a:buSzPct val="160000"/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     Scale </a:t>
            </a:r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of Survey</a:t>
            </a:r>
          </a:p>
        </p:txBody>
      </p:sp>
      <p:pic>
        <p:nvPicPr>
          <p:cNvPr id="9" name="Picture 8" descr="ASER 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4686" y="5867400"/>
            <a:ext cx="1019312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Embargoed_Page_50.jpg"/>
          <p:cNvPicPr>
            <a:picLocks noChangeAspect="1"/>
          </p:cNvPicPr>
          <p:nvPr/>
        </p:nvPicPr>
        <p:blipFill>
          <a:blip r:embed="rId2"/>
          <a:srcRect l="13333" t="26770" r="38333" b="27769"/>
          <a:stretch>
            <a:fillRect/>
          </a:stretch>
        </p:blipFill>
        <p:spPr bwMode="auto">
          <a:xfrm>
            <a:off x="3810000" y="1066800"/>
            <a:ext cx="4495800" cy="560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0" y="381000"/>
            <a:ext cx="7467600" cy="70788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7030A0"/>
              </a:buClr>
              <a:buSzPct val="160000"/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     </a:t>
            </a:r>
            <a:r>
              <a:rPr lang="en-US" sz="4000" b="1" dirty="0" smtClean="0">
                <a:solidFill>
                  <a:schemeClr val="bg1"/>
                </a:solidFill>
              </a:rPr>
              <a:t>28 Districts Surveyed in Punjab</a:t>
            </a:r>
            <a:endParaRPr lang="en-US" sz="4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Snip Same Side Corner Rectangle 11"/>
          <p:cNvSpPr/>
          <p:nvPr/>
        </p:nvSpPr>
        <p:spPr>
          <a:xfrm>
            <a:off x="6477000" y="4089400"/>
            <a:ext cx="838200" cy="304800"/>
          </a:xfrm>
          <a:prstGeom prst="snip2SameRect">
            <a:avLst>
              <a:gd name="adj1" fmla="val 35417"/>
              <a:gd name="adj2" fmla="val 375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DSC_09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103919"/>
            <a:ext cx="3403742" cy="2269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1299</TotalTime>
  <Words>823</Words>
  <Application>Microsoft Office PowerPoint</Application>
  <PresentationFormat>On-screen Show (4:3)</PresentationFormat>
  <Paragraphs>234</Paragraphs>
  <Slides>31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ASER PAKISTAN 2011</dc:title>
  <dc:creator>User</dc:creator>
  <cp:lastModifiedBy>Usman</cp:lastModifiedBy>
  <cp:revision>197</cp:revision>
  <dcterms:created xsi:type="dcterms:W3CDTF">2012-02-03T05:46:30Z</dcterms:created>
  <dcterms:modified xsi:type="dcterms:W3CDTF">2012-04-18T10:56:42Z</dcterms:modified>
</cp:coreProperties>
</file>