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96"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070BBC-F07F-49ED-B5E6-6F84F59A1E54}" type="datetimeFigureOut">
              <a:rPr lang="en-US"/>
              <a:pPr>
                <a:defRPr/>
              </a:pPr>
              <a:t>29-Mar-12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A95988-7286-4165-80BD-72F3E72EC38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CE1DA7-9ADA-4ED5-9466-59DA1A2F30A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5AE63A-BEE1-4704-905A-AB224A06EFFD}" type="slidenum">
              <a:rPr lang="en-US" smtClean="0">
                <a:latin typeface="Arial" charset="0"/>
              </a:rPr>
              <a:pPr fontAlgn="base">
                <a:spcBef>
                  <a:spcPct val="0"/>
                </a:spcBef>
                <a:spcAft>
                  <a:spcPct val="0"/>
                </a:spcAft>
                <a:defRPr/>
              </a:pPr>
              <a:t>4</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53C1F0-45B8-44AB-8CBE-27842BF81C17}"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391E29-2C78-46EA-8589-2E9E1979DC93}"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4D61FC-F66C-48A0-83F1-839546B8508E}" type="datetimeFigureOut">
              <a:rPr lang="en-US"/>
              <a:pPr>
                <a:defRPr/>
              </a:pPr>
              <a:t>29-Mar-12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B41241-CB66-4E4E-ABEC-7D0C8A6A4F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DDBCC5-E661-4F56-86F3-5346E5010977}" type="datetimeFigureOut">
              <a:rPr lang="en-US"/>
              <a:pPr>
                <a:defRPr/>
              </a:pPr>
              <a:t>29-Mar-12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11BEA-E45F-4DB8-9053-946A736B95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57BF27-C354-49BD-9875-D80EF34DEB28}" type="datetimeFigureOut">
              <a:rPr lang="en-US"/>
              <a:pPr>
                <a:defRPr/>
              </a:pPr>
              <a:t>29-Mar-12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FE116-798B-4913-BD83-7D69A74D8E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9D4B39-FD08-4F36-A57F-0EA07D2AEC5B}" type="datetimeFigureOut">
              <a:rPr lang="en-US"/>
              <a:pPr>
                <a:defRPr/>
              </a:pPr>
              <a:t>29-Mar-12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F54033-71AF-43CB-A83B-B6C1431557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211FEE-976C-4C54-A2D7-36BB3FE1C3B6}" type="datetimeFigureOut">
              <a:rPr lang="en-US"/>
              <a:pPr>
                <a:defRPr/>
              </a:pPr>
              <a:t>29-Mar-12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B0DE1C-FAE4-4E31-BAD3-E870E251CD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E122B1-CA07-4949-AB85-FB25E6636585}" type="datetimeFigureOut">
              <a:rPr lang="en-US"/>
              <a:pPr>
                <a:defRPr/>
              </a:pPr>
              <a:t>29-Mar-12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E6589E-10D5-4E92-BA56-EFABFBFE13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E680EC-8CD4-4762-BDC4-22FBDB71094E}" type="datetimeFigureOut">
              <a:rPr lang="en-US"/>
              <a:pPr>
                <a:defRPr/>
              </a:pPr>
              <a:t>29-Mar-12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0783E-B0DE-4A8B-A7A9-5994CDD730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1DC362-1BDA-43AA-8223-F1E2DF65F87A}" type="datetimeFigureOut">
              <a:rPr lang="en-US"/>
              <a:pPr>
                <a:defRPr/>
              </a:pPr>
              <a:t>29-Mar-12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476C89-DA39-4BFD-91DC-2388E98397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7C8E49-88E5-4DFB-BE9C-C8883E1C1C3B}" type="datetimeFigureOut">
              <a:rPr lang="en-US"/>
              <a:pPr>
                <a:defRPr/>
              </a:pPr>
              <a:t>29-Mar-12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4BD565-5189-4CB1-894D-F16A7FDB9A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3906DB-A2EA-45F4-B57E-D1E3F00F5D82}" type="datetimeFigureOut">
              <a:rPr lang="en-US"/>
              <a:pPr>
                <a:defRPr/>
              </a:pPr>
              <a:t>29-Mar-12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4DC0F2-7531-46A6-9120-6EB42B9EA2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92DD0C-CC0B-449F-B909-D78B89703C18}" type="datetimeFigureOut">
              <a:rPr lang="en-US"/>
              <a:pPr>
                <a:defRPr/>
              </a:pPr>
              <a:t>29-Mar-12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331F6E-E461-4B6E-B27C-E09EF82F4F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1FC053-1113-40B0-9E44-C17A82D196D8}" type="datetimeFigureOut">
              <a:rPr lang="en-US"/>
              <a:pPr>
                <a:defRPr/>
              </a:pPr>
              <a:t>29-Mar-12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928B74-1670-4F0C-B8E0-D189BD40E8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7.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7.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t</a:t>
            </a:r>
          </a:p>
        </p:txBody>
      </p:sp>
      <p:sp>
        <p:nvSpPr>
          <p:cNvPr id="4099"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pic>
        <p:nvPicPr>
          <p:cNvPr id="2052" name="Picture 3" descr="Title Strip.JPG"/>
          <p:cNvPicPr>
            <a:picLocks noChangeAspect="1"/>
          </p:cNvPicPr>
          <p:nvPr/>
        </p:nvPicPr>
        <p:blipFill>
          <a:blip r:embed="rId2" cstate="email"/>
          <a:srcRect/>
          <a:stretch>
            <a:fillRect/>
          </a:stretch>
        </p:blipFill>
        <p:spPr bwMode="auto">
          <a:xfrm>
            <a:off x="0" y="4648200"/>
            <a:ext cx="9144000" cy="1600200"/>
          </a:xfrm>
          <a:prstGeom prst="rect">
            <a:avLst/>
          </a:prstGeom>
          <a:noFill/>
          <a:ln w="9525">
            <a:noFill/>
            <a:miter lim="800000"/>
            <a:headEnd/>
            <a:tailEnd/>
          </a:ln>
        </p:spPr>
      </p:pic>
      <p:pic>
        <p:nvPicPr>
          <p:cNvPr id="2053" name="Picture 4" descr="Picture13.jpg"/>
          <p:cNvPicPr>
            <a:picLocks noChangeAspect="1"/>
          </p:cNvPicPr>
          <p:nvPr/>
        </p:nvPicPr>
        <p:blipFill>
          <a:blip r:embed="rId3" cstate="email"/>
          <a:srcRect/>
          <a:stretch>
            <a:fillRect/>
          </a:stretch>
        </p:blipFill>
        <p:spPr bwMode="auto">
          <a:xfrm>
            <a:off x="0" y="0"/>
            <a:ext cx="9144000" cy="4572000"/>
          </a:xfrm>
          <a:prstGeom prst="rect">
            <a:avLst/>
          </a:prstGeom>
          <a:noFill/>
          <a:ln w="9525">
            <a:noFill/>
            <a:miter lim="800000"/>
            <a:headEnd/>
            <a:tailEnd/>
          </a:ln>
        </p:spPr>
      </p:pic>
      <p:pic>
        <p:nvPicPr>
          <p:cNvPr id="2054" name="Picture 5" descr="aser2011.jpg"/>
          <p:cNvPicPr>
            <a:picLocks noChangeAspect="1"/>
          </p:cNvPicPr>
          <p:nvPr/>
        </p:nvPicPr>
        <p:blipFill>
          <a:blip r:embed="rId4" cstate="email"/>
          <a:srcRect/>
          <a:stretch>
            <a:fillRect/>
          </a:stretch>
        </p:blipFill>
        <p:spPr bwMode="auto">
          <a:xfrm>
            <a:off x="0" y="0"/>
            <a:ext cx="2274888" cy="981075"/>
          </a:xfrm>
          <a:prstGeom prst="rect">
            <a:avLst/>
          </a:prstGeom>
          <a:noFill/>
          <a:ln w="9525">
            <a:noFill/>
            <a:miter lim="800000"/>
            <a:headEnd/>
            <a:tailEnd/>
          </a:ln>
        </p:spPr>
      </p:pic>
      <p:pic>
        <p:nvPicPr>
          <p:cNvPr id="2055" name="Picture 6" descr="aserPak.jpg"/>
          <p:cNvPicPr>
            <a:picLocks noChangeAspect="1"/>
          </p:cNvPicPr>
          <p:nvPr/>
        </p:nvPicPr>
        <p:blipFill>
          <a:blip r:embed="rId5" cstate="email"/>
          <a:srcRect/>
          <a:stretch>
            <a:fillRect/>
          </a:stretch>
        </p:blipFill>
        <p:spPr bwMode="auto">
          <a:xfrm>
            <a:off x="8183563" y="0"/>
            <a:ext cx="960437" cy="862013"/>
          </a:xfrm>
          <a:prstGeom prst="rect">
            <a:avLst/>
          </a:prstGeom>
          <a:noFill/>
          <a:ln w="9525">
            <a:noFill/>
            <a:miter lim="800000"/>
            <a:headEnd/>
            <a:tailEnd/>
          </a:ln>
        </p:spPr>
      </p:pic>
      <p:sp>
        <p:nvSpPr>
          <p:cNvPr id="8" name="TextBox 7"/>
          <p:cNvSpPr txBox="1"/>
          <p:nvPr/>
        </p:nvSpPr>
        <p:spPr>
          <a:xfrm>
            <a:off x="0" y="6248400"/>
            <a:ext cx="9144000" cy="523875"/>
          </a:xfrm>
          <a:prstGeom prst="rect">
            <a:avLst/>
          </a:prstGeom>
          <a:noFill/>
        </p:spPr>
        <p:txBody>
          <a:bodyPr>
            <a:spAutoFit/>
          </a:bodyPr>
          <a:lstStyle/>
          <a:p>
            <a:pPr algn="ctr" fontAlgn="auto">
              <a:spcBef>
                <a:spcPts val="0"/>
              </a:spcBef>
              <a:spcAft>
                <a:spcPts val="0"/>
              </a:spcAft>
              <a:defRPr/>
            </a:pPr>
            <a:r>
              <a:rPr lang="en-US" sz="2800" b="1" dirty="0">
                <a:solidFill>
                  <a:schemeClr val="tx2">
                    <a:lumMod val="75000"/>
                  </a:schemeClr>
                </a:solidFill>
                <a:latin typeface="+mn-lt"/>
                <a:cs typeface="+mn-cs"/>
              </a:rPr>
              <a:t>Balochistan Launch – 29 March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8077200" cy="677863"/>
          </a:xfrm>
          <a:prstGeom prst="rect">
            <a:avLst/>
          </a:prstGeom>
          <a:noFill/>
        </p:spPr>
        <p:txBody>
          <a:bodyPr>
            <a:spAutoFit/>
          </a:bodyPr>
          <a:lstStyle/>
          <a:p>
            <a:pPr algn="just" fontAlgn="auto">
              <a:spcBef>
                <a:spcPts val="0"/>
              </a:spcBef>
              <a:spcAft>
                <a:spcPts val="0"/>
              </a:spcAft>
              <a:defRPr/>
            </a:pPr>
            <a:r>
              <a:rPr lang="en-US" sz="2800" b="1" dirty="0">
                <a:solidFill>
                  <a:srgbClr val="0070C0"/>
                </a:solidFill>
                <a:latin typeface="+mn-lt"/>
                <a:cs typeface="+mn-cs"/>
              </a:rPr>
              <a:t>15 Districts Surveyed in </a:t>
            </a:r>
            <a:r>
              <a:rPr lang="en-US" sz="2800" b="1" dirty="0" err="1">
                <a:solidFill>
                  <a:srgbClr val="0070C0"/>
                </a:solidFill>
                <a:latin typeface="+mn-lt"/>
                <a:cs typeface="+mn-cs"/>
              </a:rPr>
              <a:t>Balochistan</a:t>
            </a:r>
            <a:endParaRPr lang="en-US" sz="1050" b="1" dirty="0">
              <a:solidFill>
                <a:srgbClr val="0070C0"/>
              </a:solidFill>
              <a:latin typeface="+mn-lt"/>
              <a:cs typeface="+mn-cs"/>
            </a:endParaRPr>
          </a:p>
          <a:p>
            <a:pPr algn="just" fontAlgn="auto">
              <a:spcBef>
                <a:spcPts val="0"/>
              </a:spcBef>
              <a:spcAft>
                <a:spcPts val="0"/>
              </a:spcAft>
              <a:defRPr/>
            </a:pPr>
            <a:endParaRPr lang="en-US" sz="1000" b="1" dirty="0">
              <a:solidFill>
                <a:srgbClr val="0070C0"/>
              </a:solidFill>
              <a:latin typeface="+mn-lt"/>
              <a:cs typeface="+mn-cs"/>
            </a:endParaRPr>
          </a:p>
        </p:txBody>
      </p:sp>
      <p:cxnSp>
        <p:nvCxnSpPr>
          <p:cNvPr id="6" name="Straight Connector 5"/>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269"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
        <p:nvSpPr>
          <p:cNvPr id="11270" name="TextBox 8"/>
          <p:cNvSpPr txBox="1">
            <a:spLocks noChangeArrowheads="1"/>
          </p:cNvSpPr>
          <p:nvPr/>
        </p:nvSpPr>
        <p:spPr bwMode="auto">
          <a:xfrm>
            <a:off x="914400" y="6096000"/>
            <a:ext cx="7239000" cy="800100"/>
          </a:xfrm>
          <a:prstGeom prst="rect">
            <a:avLst/>
          </a:prstGeom>
          <a:noFill/>
          <a:ln w="9525">
            <a:noFill/>
            <a:miter lim="800000"/>
            <a:headEnd/>
            <a:tailEnd/>
          </a:ln>
        </p:spPr>
        <p:txBody>
          <a:bodyPr>
            <a:spAutoFit/>
          </a:bodyPr>
          <a:lstStyle/>
          <a:p>
            <a:r>
              <a:rPr lang="en-US" sz="1500" b="1">
                <a:latin typeface="Calibri" pitchFamily="34" charset="0"/>
              </a:rPr>
              <a:t>                                                                                         </a:t>
            </a:r>
            <a:r>
              <a:rPr lang="en-US" sz="1500">
                <a:latin typeface="Calibri" pitchFamily="34" charset="0"/>
              </a:rPr>
              <a:t>*     Districts surveyed in 2010  and 2011 </a:t>
            </a:r>
          </a:p>
          <a:p>
            <a:r>
              <a:rPr lang="en-US" sz="1600">
                <a:latin typeface="Calibri" pitchFamily="34" charset="0"/>
              </a:rPr>
              <a:t>                                                                                   ** Source: PSLM Pakistan 2010-2011</a:t>
            </a:r>
          </a:p>
          <a:p>
            <a:r>
              <a:rPr lang="en-US" sz="1500" b="1">
                <a:latin typeface="Calibri" pitchFamily="34" charset="0"/>
              </a:rPr>
              <a:t> </a:t>
            </a:r>
          </a:p>
        </p:txBody>
      </p:sp>
      <p:pic>
        <p:nvPicPr>
          <p:cNvPr id="11271" name="Picture 1"/>
          <p:cNvPicPr>
            <a:picLocks noChangeAspect="1" noChangeArrowheads="1"/>
          </p:cNvPicPr>
          <p:nvPr/>
        </p:nvPicPr>
        <p:blipFill>
          <a:blip r:embed="rId4" cstate="email"/>
          <a:srcRect/>
          <a:stretch>
            <a:fillRect/>
          </a:stretch>
        </p:blipFill>
        <p:spPr bwMode="auto">
          <a:xfrm>
            <a:off x="457200" y="1752600"/>
            <a:ext cx="4543425" cy="3762375"/>
          </a:xfrm>
          <a:prstGeom prst="rect">
            <a:avLst/>
          </a:prstGeom>
          <a:noFill/>
          <a:ln w="9525">
            <a:noFill/>
            <a:miter lim="800000"/>
            <a:headEnd/>
            <a:tailEnd/>
          </a:ln>
        </p:spPr>
      </p:pic>
      <p:sp>
        <p:nvSpPr>
          <p:cNvPr id="1127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en-US" sz="900"/>
              <a:t>Source: PSLM Pakistan 2010-2011</a:t>
            </a:r>
            <a:endParaRPr lang="en-US"/>
          </a:p>
        </p:txBody>
      </p:sp>
      <p:graphicFrame>
        <p:nvGraphicFramePr>
          <p:cNvPr id="14" name="Table 13"/>
          <p:cNvGraphicFramePr>
            <a:graphicFrameLocks noGrp="1"/>
          </p:cNvGraphicFramePr>
          <p:nvPr/>
        </p:nvGraphicFramePr>
        <p:xfrm>
          <a:off x="5105400" y="1524000"/>
          <a:ext cx="2892425" cy="4059238"/>
        </p:xfrm>
        <a:graphic>
          <a:graphicData uri="http://schemas.openxmlformats.org/drawingml/2006/table">
            <a:tbl>
              <a:tblPr/>
              <a:tblGrid>
                <a:gridCol w="1600200"/>
                <a:gridCol w="1292962"/>
              </a:tblGrid>
              <a:tr h="685795">
                <a:tc>
                  <a:txBody>
                    <a:bodyPr/>
                    <a:lstStyle/>
                    <a:p>
                      <a:pPr marL="0" marR="0" algn="ctr">
                        <a:spcBef>
                          <a:spcPts val="0"/>
                        </a:spcBef>
                        <a:spcAft>
                          <a:spcPts val="0"/>
                        </a:spcAft>
                      </a:pPr>
                      <a:r>
                        <a:rPr lang="en-US" sz="1400" b="1">
                          <a:solidFill>
                            <a:srgbClr val="FFFFFF"/>
                          </a:solidFill>
                          <a:latin typeface="Arial"/>
                          <a:ea typeface="Times New Roman"/>
                          <a:cs typeface="Times New Roman"/>
                        </a:rPr>
                        <a:t>ASER 2011 Districts </a:t>
                      </a:r>
                      <a:endParaRPr lang="en-US" sz="1200">
                        <a:solidFill>
                          <a:srgbClr val="000000"/>
                        </a:solidFill>
                        <a:latin typeface="Arial"/>
                        <a:ea typeface="Times New Roman"/>
                        <a:cs typeface="Times New Roman"/>
                      </a:endParaRPr>
                    </a:p>
                    <a:p>
                      <a:pPr marL="0" marR="0" algn="ctr">
                        <a:spcBef>
                          <a:spcPts val="0"/>
                        </a:spcBef>
                        <a:spcAft>
                          <a:spcPts val="0"/>
                        </a:spcAft>
                      </a:pPr>
                      <a:r>
                        <a:rPr lang="en-US" sz="1200" b="1" i="1">
                          <a:solidFill>
                            <a:srgbClr val="FFFFFF"/>
                          </a:solidFill>
                          <a:latin typeface="Arial"/>
                          <a:ea typeface="Times New Roman"/>
                          <a:cs typeface="Times New Roman"/>
                        </a:rPr>
                        <a:t>(15/30) </a:t>
                      </a:r>
                      <a:endParaRPr lang="en-US" sz="1200">
                        <a:solidFill>
                          <a:srgbClr val="000000"/>
                        </a:solidFill>
                        <a:latin typeface="Arial"/>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a:solidFill>
                            <a:srgbClr val="FFFFFF"/>
                          </a:solidFill>
                          <a:latin typeface="Arial"/>
                          <a:ea typeface="Times New Roman"/>
                          <a:cs typeface="Times New Roman"/>
                        </a:rPr>
                        <a:t>Literacy Rank **</a:t>
                      </a:r>
                      <a:endParaRPr lang="en-US" sz="1200">
                        <a:solidFill>
                          <a:srgbClr val="000000"/>
                        </a:solidFill>
                        <a:latin typeface="Arial"/>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Quetta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spcBef>
                          <a:spcPts val="0"/>
                        </a:spcBef>
                        <a:spcAft>
                          <a:spcPts val="0"/>
                        </a:spcAft>
                      </a:pPr>
                      <a:r>
                        <a:rPr lang="en-US" sz="1100">
                          <a:solidFill>
                            <a:srgbClr val="000000"/>
                          </a:solidFill>
                          <a:latin typeface="Arial"/>
                          <a:ea typeface="Calibri"/>
                          <a:cs typeface="Calibri"/>
                        </a:rPr>
                        <a:t>1</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Kalat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spcBef>
                          <a:spcPts val="0"/>
                        </a:spcBef>
                        <a:spcAft>
                          <a:spcPts val="0"/>
                        </a:spcAft>
                      </a:pPr>
                      <a:r>
                        <a:rPr lang="en-US" sz="1100">
                          <a:solidFill>
                            <a:srgbClr val="000000"/>
                          </a:solidFill>
                          <a:latin typeface="Arial"/>
                          <a:ea typeface="Calibri"/>
                          <a:cs typeface="Calibri"/>
                        </a:rPr>
                        <a:t>6</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Khuzdar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7</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Ziarat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8</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Pashin</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9</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Qilla Abdullah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11</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Kharan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12</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Nushki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13</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Ketch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16</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Chaghi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spcBef>
                          <a:spcPts val="0"/>
                        </a:spcBef>
                        <a:spcAft>
                          <a:spcPts val="0"/>
                        </a:spcAft>
                      </a:pPr>
                      <a:r>
                        <a:rPr lang="en-US" sz="1100">
                          <a:solidFill>
                            <a:srgbClr val="000000"/>
                          </a:solidFill>
                          <a:latin typeface="Arial"/>
                          <a:ea typeface="Calibri"/>
                          <a:cs typeface="Calibri"/>
                        </a:rPr>
                        <a:t>18</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Qilla Saifullah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20</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Zhob</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21</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Sherani</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26</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Musa Khel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a:solidFill>
                            <a:srgbClr val="000000"/>
                          </a:solidFill>
                          <a:latin typeface="Arial"/>
                          <a:ea typeface="Calibri"/>
                          <a:cs typeface="Calibri"/>
                        </a:rPr>
                        <a:t>28</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24883">
                <a:tc>
                  <a:txBody>
                    <a:bodyPr/>
                    <a:lstStyle/>
                    <a:p>
                      <a:pPr marL="0" marR="0" algn="just">
                        <a:spcBef>
                          <a:spcPts val="0"/>
                        </a:spcBef>
                        <a:spcAft>
                          <a:spcPts val="0"/>
                        </a:spcAft>
                      </a:pPr>
                      <a:r>
                        <a:rPr lang="en-US" sz="1100">
                          <a:solidFill>
                            <a:srgbClr val="000000"/>
                          </a:solidFill>
                          <a:latin typeface="Arial"/>
                          <a:ea typeface="Calibri"/>
                          <a:cs typeface="Calibri"/>
                        </a:rPr>
                        <a:t>Barkhan *</a:t>
                      </a:r>
                      <a:endParaRPr lang="en-US" sz="100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spcBef>
                          <a:spcPts val="0"/>
                        </a:spcBef>
                        <a:spcAft>
                          <a:spcPts val="0"/>
                        </a:spcAft>
                      </a:pPr>
                      <a:r>
                        <a:rPr lang="en-US" sz="1100" dirty="0">
                          <a:solidFill>
                            <a:srgbClr val="000000"/>
                          </a:solidFill>
                          <a:latin typeface="Arial"/>
                          <a:ea typeface="Calibri"/>
                          <a:cs typeface="Calibri"/>
                        </a:rPr>
                        <a:t>30</a:t>
                      </a:r>
                      <a:endParaRPr lang="en-US" sz="1000" dirty="0">
                        <a:latin typeface="Arial"/>
                        <a:ea typeface="Calibri"/>
                        <a:cs typeface="Calibri"/>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Desktop\ASER pictures\DSC_0601.JPG"/>
          <p:cNvPicPr>
            <a:picLocks noChangeAspect="1" noChangeArrowheads="1"/>
          </p:cNvPicPr>
          <p:nvPr/>
        </p:nvPicPr>
        <p:blipFill>
          <a:blip r:embed="rId2" cstate="email">
            <a:lum bright="70000" contrast="-70000"/>
          </a:blip>
          <a:srcRect/>
          <a:stretch>
            <a:fillRect/>
          </a:stretch>
        </p:blipFill>
        <p:spPr bwMode="auto">
          <a:xfrm>
            <a:off x="304800" y="998538"/>
            <a:ext cx="8839200" cy="5859462"/>
          </a:xfrm>
          <a:prstGeom prst="rect">
            <a:avLst/>
          </a:prstGeom>
          <a:noFill/>
          <a:ln w="9525">
            <a:noFill/>
            <a:miter lim="800000"/>
            <a:headEnd/>
            <a:tailEnd/>
          </a:ln>
        </p:spPr>
      </p:pic>
      <p:sp>
        <p:nvSpPr>
          <p:cNvPr id="12291"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12292" name="TextBox 13"/>
          <p:cNvSpPr txBox="1">
            <a:spLocks noChangeArrowheads="1"/>
          </p:cNvSpPr>
          <p:nvPr/>
        </p:nvSpPr>
        <p:spPr bwMode="auto">
          <a:xfrm>
            <a:off x="304800" y="1752600"/>
            <a:ext cx="6553200" cy="646113"/>
          </a:xfrm>
          <a:prstGeom prst="rect">
            <a:avLst/>
          </a:prstGeom>
          <a:solidFill>
            <a:srgbClr val="0070C0"/>
          </a:solidFill>
          <a:ln w="9525">
            <a:noFill/>
            <a:miter lim="800000"/>
            <a:headEnd/>
            <a:tailEnd/>
          </a:ln>
        </p:spPr>
        <p:txBody>
          <a:bodyPr>
            <a:spAutoFit/>
          </a:bodyPr>
          <a:lstStyle/>
          <a:p>
            <a:pPr>
              <a:buClr>
                <a:srgbClr val="7030A0"/>
              </a:buClr>
              <a:buSzPct val="160000"/>
            </a:pPr>
            <a:r>
              <a:rPr lang="en-US" sz="3600">
                <a:solidFill>
                  <a:schemeClr val="bg1"/>
                </a:solidFill>
                <a:latin typeface="Calibri" pitchFamily="34" charset="0"/>
              </a:rPr>
              <a:t>Section II : Access? </a:t>
            </a:r>
          </a:p>
        </p:txBody>
      </p:sp>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Desktop\ASER pictures\DSC_0601.JPG"/>
          <p:cNvPicPr>
            <a:picLocks noChangeAspect="1" noChangeArrowheads="1"/>
          </p:cNvPicPr>
          <p:nvPr/>
        </p:nvPicPr>
        <p:blipFill>
          <a:blip r:embed="rId2" cstate="email">
            <a:lum bright="70000" contrast="-70000"/>
          </a:blip>
          <a:srcRect/>
          <a:stretch>
            <a:fillRect/>
          </a:stretch>
        </p:blipFill>
        <p:spPr bwMode="auto">
          <a:xfrm>
            <a:off x="304800" y="998538"/>
            <a:ext cx="8839200" cy="5859462"/>
          </a:xfrm>
          <a:prstGeom prst="rect">
            <a:avLst/>
          </a:prstGeom>
          <a:noFill/>
          <a:ln w="9525">
            <a:noFill/>
            <a:miter lim="800000"/>
            <a:headEnd/>
            <a:tailEnd/>
          </a:ln>
        </p:spPr>
      </p:pic>
      <p:sp>
        <p:nvSpPr>
          <p:cNvPr id="13315" name="TextBox 7"/>
          <p:cNvSpPr txBox="1">
            <a:spLocks noChangeArrowheads="1"/>
          </p:cNvSpPr>
          <p:nvPr/>
        </p:nvSpPr>
        <p:spPr bwMode="auto">
          <a:xfrm>
            <a:off x="457200" y="457200"/>
            <a:ext cx="8686800" cy="646113"/>
          </a:xfrm>
          <a:prstGeom prst="rect">
            <a:avLst/>
          </a:prstGeom>
          <a:noFill/>
          <a:ln w="9525">
            <a:noFill/>
            <a:miter lim="800000"/>
            <a:headEnd/>
            <a:tailEnd/>
          </a:ln>
        </p:spPr>
        <p:txBody>
          <a:bodyPr>
            <a:spAutoFit/>
          </a:bodyPr>
          <a:lstStyle/>
          <a:p>
            <a:r>
              <a:rPr lang="en-US" sz="3600" b="1">
                <a:solidFill>
                  <a:srgbClr val="0070C0"/>
                </a:solidFill>
                <a:latin typeface="Calibri" pitchFamily="34" charset="0"/>
              </a:rPr>
              <a:t>Enrollment (6-16 years) </a:t>
            </a:r>
          </a:p>
        </p:txBody>
      </p:sp>
      <p:sp>
        <p:nvSpPr>
          <p:cNvPr id="13316" name="Rectangle 10"/>
          <p:cNvSpPr>
            <a:spLocks noChangeArrowheads="1"/>
          </p:cNvSpPr>
          <p:nvPr/>
        </p:nvSpPr>
        <p:spPr bwMode="auto">
          <a:xfrm>
            <a:off x="0" y="1284288"/>
            <a:ext cx="9028113" cy="1384300"/>
          </a:xfrm>
          <a:prstGeom prst="rect">
            <a:avLst/>
          </a:prstGeom>
          <a:noFill/>
          <a:ln w="9525">
            <a:noFill/>
            <a:miter lim="800000"/>
            <a:headEnd/>
            <a:tailEnd/>
          </a:ln>
        </p:spPr>
        <p:txBody>
          <a:bodyPr>
            <a:spAutoFit/>
          </a:bodyPr>
          <a:lstStyle/>
          <a:p>
            <a:pPr algn="just">
              <a:spcAft>
                <a:spcPts val="600"/>
              </a:spcAft>
              <a:buClr>
                <a:srgbClr val="0070C0"/>
              </a:buClr>
              <a:buSzPct val="100000"/>
              <a:buFont typeface="Wingdings" pitchFamily="2" charset="2"/>
              <a:buChar char="Ø"/>
            </a:pPr>
            <a:r>
              <a:rPr lang="en-US" sz="2400">
                <a:latin typeface="Calibri" pitchFamily="34" charset="0"/>
              </a:rPr>
              <a:t>76% of 6-16 year olds in rural Balochistan are enrolled in schools</a:t>
            </a:r>
          </a:p>
          <a:p>
            <a:pPr algn="just">
              <a:spcAft>
                <a:spcPts val="600"/>
              </a:spcAft>
              <a:buClr>
                <a:srgbClr val="0070C0"/>
              </a:buClr>
              <a:buSzPct val="100000"/>
              <a:buFont typeface="Wingdings" pitchFamily="2" charset="2"/>
              <a:buChar char="Ø"/>
            </a:pPr>
            <a:r>
              <a:rPr lang="en-US" sz="2600" b="1">
                <a:latin typeface="Calibri" pitchFamily="34" charset="0"/>
              </a:rPr>
              <a:t>Almost 24% of children are out of school</a:t>
            </a:r>
          </a:p>
          <a:p>
            <a:pPr algn="just">
              <a:spcAft>
                <a:spcPts val="600"/>
              </a:spcAft>
              <a:buClr>
                <a:schemeClr val="accent1"/>
              </a:buClr>
              <a:buSzPct val="100000"/>
              <a:buFont typeface="Wingdings" pitchFamily="2" charset="2"/>
              <a:buChar char="Ø"/>
            </a:pPr>
            <a:r>
              <a:rPr lang="en-US" sz="2400" b="1">
                <a:latin typeface="Calibri" pitchFamily="34" charset="0"/>
              </a:rPr>
              <a:t>13%  Rural children enrolled in private/non-state sector </a:t>
            </a:r>
          </a:p>
        </p:txBody>
      </p:sp>
      <p:pic>
        <p:nvPicPr>
          <p:cNvPr id="13317"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pic>
        <p:nvPicPr>
          <p:cNvPr id="13318" name="Picture 2"/>
          <p:cNvPicPr>
            <a:picLocks noChangeAspect="1" noChangeArrowheads="1"/>
          </p:cNvPicPr>
          <p:nvPr/>
        </p:nvPicPr>
        <p:blipFill>
          <a:blip r:embed="rId4" cstate="email"/>
          <a:srcRect/>
          <a:stretch>
            <a:fillRect/>
          </a:stretch>
        </p:blipFill>
        <p:spPr bwMode="auto">
          <a:xfrm>
            <a:off x="1524000" y="2743200"/>
            <a:ext cx="6046788" cy="3495675"/>
          </a:xfrm>
          <a:prstGeom prst="rect">
            <a:avLst/>
          </a:prstGeom>
          <a:noFill/>
          <a:ln w="9525">
            <a:noFill/>
            <a:miter lim="800000"/>
            <a:headEnd/>
            <a:tailEnd/>
          </a:ln>
        </p:spPr>
      </p:pic>
      <p:sp>
        <p:nvSpPr>
          <p:cNvPr id="10" name="Rectangle 9"/>
          <p:cNvSpPr/>
          <p:nvPr/>
        </p:nvSpPr>
        <p:spPr>
          <a:xfrm>
            <a:off x="2971800" y="5791200"/>
            <a:ext cx="2286000" cy="3810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810000" y="54864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1" name="Picture 2"/>
          <p:cNvPicPr>
            <a:picLocks noChangeAspect="1" noChangeArrowheads="1"/>
          </p:cNvPicPr>
          <p:nvPr/>
        </p:nvPicPr>
        <p:blipFill>
          <a:blip r:embed="rId5" cstate="email"/>
          <a:srcRect/>
          <a:stretch>
            <a:fillRect/>
          </a:stretch>
        </p:blipFill>
        <p:spPr bwMode="auto">
          <a:xfrm>
            <a:off x="3836988" y="5521325"/>
            <a:ext cx="495300"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Desktop\ASER pictures\DSC_0601.JPG"/>
          <p:cNvPicPr>
            <a:picLocks noChangeAspect="1" noChangeArrowheads="1"/>
          </p:cNvPicPr>
          <p:nvPr/>
        </p:nvPicPr>
        <p:blipFill>
          <a:blip r:embed="rId2" cstate="email">
            <a:lum bright="70000" contrast="-70000"/>
          </a:blip>
          <a:srcRect/>
          <a:stretch>
            <a:fillRect/>
          </a:stretch>
        </p:blipFill>
        <p:spPr bwMode="auto">
          <a:xfrm>
            <a:off x="304800" y="998538"/>
            <a:ext cx="8839200" cy="5859462"/>
          </a:xfrm>
          <a:prstGeom prst="rect">
            <a:avLst/>
          </a:prstGeom>
          <a:noFill/>
          <a:ln w="9525">
            <a:noFill/>
            <a:miter lim="800000"/>
            <a:headEnd/>
            <a:tailEnd/>
          </a:ln>
        </p:spPr>
      </p:pic>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342" name="Rectangle 10"/>
          <p:cNvSpPr>
            <a:spLocks noChangeArrowheads="1"/>
          </p:cNvSpPr>
          <p:nvPr/>
        </p:nvSpPr>
        <p:spPr bwMode="auto">
          <a:xfrm>
            <a:off x="533400" y="1219200"/>
            <a:ext cx="8305800" cy="862013"/>
          </a:xfrm>
          <a:prstGeom prst="rect">
            <a:avLst/>
          </a:prstGeom>
          <a:noFill/>
          <a:ln w="9525">
            <a:noFill/>
            <a:miter lim="800000"/>
            <a:headEnd/>
            <a:tailEnd/>
          </a:ln>
        </p:spPr>
        <p:txBody>
          <a:bodyPr>
            <a:spAutoFit/>
          </a:bodyPr>
          <a:lstStyle/>
          <a:p>
            <a:pPr algn="just">
              <a:buClr>
                <a:srgbClr val="0070C0"/>
              </a:buClr>
              <a:buSzPct val="100000"/>
              <a:buFont typeface="Wingdings" pitchFamily="2" charset="2"/>
              <a:buChar char="Ø"/>
            </a:pPr>
            <a:r>
              <a:rPr lang="en-US" sz="2400">
                <a:latin typeface="Calibri" pitchFamily="34" charset="0"/>
              </a:rPr>
              <a:t> Enrollment for boys higher as compared to girls in all provinces </a:t>
            </a:r>
          </a:p>
          <a:p>
            <a:pPr algn="just">
              <a:buClr>
                <a:srgbClr val="0070C0"/>
              </a:buClr>
              <a:buSzPct val="100000"/>
              <a:buFont typeface="Wingdings" pitchFamily="2" charset="2"/>
              <a:buChar char="Ø"/>
            </a:pPr>
            <a:endParaRPr lang="en-US" sz="2600">
              <a:latin typeface="Calibri" pitchFamily="34" charset="0"/>
            </a:endParaRPr>
          </a:p>
        </p:txBody>
      </p:sp>
      <p:pic>
        <p:nvPicPr>
          <p:cNvPr id="14343" name="Picture 2"/>
          <p:cNvPicPr>
            <a:picLocks noChangeAspect="1" noChangeArrowheads="1"/>
          </p:cNvPicPr>
          <p:nvPr/>
        </p:nvPicPr>
        <p:blipFill>
          <a:blip r:embed="rId3" cstate="email"/>
          <a:srcRect/>
          <a:stretch>
            <a:fillRect/>
          </a:stretch>
        </p:blipFill>
        <p:spPr bwMode="auto">
          <a:xfrm>
            <a:off x="609600" y="2209800"/>
            <a:ext cx="8204200" cy="4419600"/>
          </a:xfrm>
          <a:prstGeom prst="rect">
            <a:avLst/>
          </a:prstGeom>
          <a:noFill/>
          <a:ln w="9525">
            <a:noFill/>
            <a:miter lim="800000"/>
            <a:headEnd/>
            <a:tailEnd/>
          </a:ln>
        </p:spPr>
      </p:pic>
      <p:sp>
        <p:nvSpPr>
          <p:cNvPr id="15" name="Oval 14"/>
          <p:cNvSpPr/>
          <p:nvPr/>
        </p:nvSpPr>
        <p:spPr>
          <a:xfrm>
            <a:off x="2667000" y="5943600"/>
            <a:ext cx="762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5" name="TextBox 15"/>
          <p:cNvSpPr txBox="1">
            <a:spLocks noChangeArrowheads="1"/>
          </p:cNvSpPr>
          <p:nvPr/>
        </p:nvSpPr>
        <p:spPr bwMode="auto">
          <a:xfrm>
            <a:off x="457200" y="228600"/>
            <a:ext cx="8686800" cy="1077913"/>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Inter-province Comparison  </a:t>
            </a:r>
          </a:p>
          <a:p>
            <a:r>
              <a:rPr lang="en-US" sz="3200" b="1">
                <a:solidFill>
                  <a:srgbClr val="0070C0"/>
                </a:solidFill>
                <a:latin typeface="Calibri" pitchFamily="34" charset="0"/>
              </a:rPr>
              <a:t>Enrollment   </a:t>
            </a:r>
          </a:p>
        </p:txBody>
      </p:sp>
      <p:pic>
        <p:nvPicPr>
          <p:cNvPr id="14346" name="Picture 7"/>
          <p:cNvPicPr>
            <a:picLocks noChangeAspect="1" noChangeArrowheads="1"/>
          </p:cNvPicPr>
          <p:nvPr/>
        </p:nvPicPr>
        <p:blipFill>
          <a:blip r:embed="rId4"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Desktop\ASER pictures\DSC_0601.JPG"/>
          <p:cNvPicPr>
            <a:picLocks noChangeAspect="1" noChangeArrowheads="1"/>
          </p:cNvPicPr>
          <p:nvPr/>
        </p:nvPicPr>
        <p:blipFill>
          <a:blip r:embed="rId2" cstate="email">
            <a:lum bright="70000" contrast="-70000"/>
          </a:blip>
          <a:srcRect/>
          <a:stretch>
            <a:fillRect/>
          </a:stretch>
        </p:blipFill>
        <p:spPr bwMode="auto">
          <a:xfrm>
            <a:off x="304800" y="998538"/>
            <a:ext cx="8839200" cy="5859462"/>
          </a:xfrm>
          <a:prstGeom prst="rect">
            <a:avLst/>
          </a:prstGeom>
          <a:noFill/>
          <a:ln w="9525">
            <a:noFill/>
            <a:miter lim="800000"/>
            <a:headEnd/>
            <a:tailEnd/>
          </a:ln>
        </p:spPr>
      </p:pic>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366" name="TextBox 7"/>
          <p:cNvSpPr txBox="1">
            <a:spLocks noChangeArrowheads="1"/>
          </p:cNvSpPr>
          <p:nvPr/>
        </p:nvSpPr>
        <p:spPr bwMode="auto">
          <a:xfrm>
            <a:off x="457200" y="228600"/>
            <a:ext cx="8686800" cy="646113"/>
          </a:xfrm>
          <a:prstGeom prst="rect">
            <a:avLst/>
          </a:prstGeom>
          <a:noFill/>
          <a:ln w="9525">
            <a:noFill/>
            <a:miter lim="800000"/>
            <a:headEnd/>
            <a:tailEnd/>
          </a:ln>
        </p:spPr>
        <p:txBody>
          <a:bodyPr>
            <a:spAutoFit/>
          </a:bodyPr>
          <a:lstStyle/>
          <a:p>
            <a:r>
              <a:rPr lang="en-US" sz="3600" b="1">
                <a:solidFill>
                  <a:srgbClr val="0070C0"/>
                </a:solidFill>
                <a:latin typeface="Calibri" pitchFamily="34" charset="0"/>
              </a:rPr>
              <a:t>District Wise Enrollment  </a:t>
            </a:r>
          </a:p>
        </p:txBody>
      </p:sp>
      <p:sp>
        <p:nvSpPr>
          <p:cNvPr id="15367" name="Rectangle 10"/>
          <p:cNvSpPr>
            <a:spLocks noChangeArrowheads="1"/>
          </p:cNvSpPr>
          <p:nvPr/>
        </p:nvSpPr>
        <p:spPr bwMode="auto">
          <a:xfrm>
            <a:off x="381000" y="914400"/>
            <a:ext cx="8763000" cy="1308100"/>
          </a:xfrm>
          <a:prstGeom prst="rect">
            <a:avLst/>
          </a:prstGeom>
          <a:noFill/>
          <a:ln w="9525">
            <a:noFill/>
            <a:miter lim="800000"/>
            <a:headEnd/>
            <a:tailEnd/>
          </a:ln>
        </p:spPr>
        <p:txBody>
          <a:bodyPr>
            <a:spAutoFit/>
          </a:bodyPr>
          <a:lstStyle/>
          <a:p>
            <a:pPr marL="231775" indent="-231775" algn="just">
              <a:spcAft>
                <a:spcPts val="600"/>
              </a:spcAft>
              <a:buClr>
                <a:srgbClr val="0070C0"/>
              </a:buClr>
              <a:buSzPct val="100000"/>
              <a:buFont typeface="Wingdings" pitchFamily="2" charset="2"/>
              <a:buChar char="Ø"/>
            </a:pPr>
            <a:r>
              <a:rPr lang="en-US" sz="2600">
                <a:latin typeface="Calibri" pitchFamily="34" charset="0"/>
              </a:rPr>
              <a:t> </a:t>
            </a:r>
            <a:r>
              <a:rPr lang="en-US" sz="2400">
                <a:latin typeface="Calibri" pitchFamily="34" charset="0"/>
              </a:rPr>
              <a:t>Among the 15 districts surveyed, Zhob has the highest number of out-of-school children (58%), followed by Barkhan (46%)</a:t>
            </a:r>
          </a:p>
          <a:p>
            <a:pPr marL="231775" indent="-231775" algn="just">
              <a:spcAft>
                <a:spcPts val="600"/>
              </a:spcAft>
              <a:buClr>
                <a:srgbClr val="0070C0"/>
              </a:buClr>
              <a:buSzPct val="100000"/>
              <a:buFont typeface="Wingdings" pitchFamily="2" charset="2"/>
              <a:buChar char="Ø"/>
            </a:pPr>
            <a:r>
              <a:rPr lang="en-US" sz="2400">
                <a:latin typeface="Calibri" pitchFamily="34" charset="0"/>
              </a:rPr>
              <a:t>Ziarat has the lowest number of out-of-school children (11%)</a:t>
            </a:r>
          </a:p>
        </p:txBody>
      </p:sp>
      <p:pic>
        <p:nvPicPr>
          <p:cNvPr id="15368"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pic>
        <p:nvPicPr>
          <p:cNvPr id="15369" name="Picture 2"/>
          <p:cNvPicPr>
            <a:picLocks noChangeAspect="1" noChangeArrowheads="1"/>
          </p:cNvPicPr>
          <p:nvPr/>
        </p:nvPicPr>
        <p:blipFill>
          <a:blip r:embed="rId4" cstate="email"/>
          <a:srcRect/>
          <a:stretch>
            <a:fillRect/>
          </a:stretch>
        </p:blipFill>
        <p:spPr bwMode="auto">
          <a:xfrm>
            <a:off x="685800" y="2362200"/>
            <a:ext cx="8001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Desktop\ASER pictures\DSC_0601.JPG"/>
          <p:cNvPicPr>
            <a:picLocks noChangeAspect="1" noChangeArrowheads="1"/>
          </p:cNvPicPr>
          <p:nvPr/>
        </p:nvPicPr>
        <p:blipFill>
          <a:blip r:embed="rId2" cstate="email">
            <a:lum bright="70000" contrast="-70000"/>
          </a:blip>
          <a:srcRect/>
          <a:stretch>
            <a:fillRect/>
          </a:stretch>
        </p:blipFill>
        <p:spPr bwMode="auto">
          <a:xfrm>
            <a:off x="304800" y="1074738"/>
            <a:ext cx="8839200" cy="5859462"/>
          </a:xfrm>
          <a:prstGeom prst="rect">
            <a:avLst/>
          </a:prstGeom>
          <a:noFill/>
          <a:ln w="9525">
            <a:noFill/>
            <a:miter lim="800000"/>
            <a:headEnd/>
            <a:tailEnd/>
          </a:ln>
        </p:spPr>
      </p:pic>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390" name="TextBox 15"/>
          <p:cNvSpPr txBox="1">
            <a:spLocks noChangeArrowheads="1"/>
          </p:cNvSpPr>
          <p:nvPr/>
        </p:nvSpPr>
        <p:spPr bwMode="auto">
          <a:xfrm>
            <a:off x="457200" y="1371600"/>
            <a:ext cx="8534400" cy="523875"/>
          </a:xfrm>
          <a:prstGeom prst="rect">
            <a:avLst/>
          </a:prstGeom>
          <a:noFill/>
          <a:ln w="9525">
            <a:noFill/>
            <a:miter lim="800000"/>
            <a:headEnd/>
            <a:tailEnd/>
          </a:ln>
        </p:spPr>
        <p:txBody>
          <a:bodyPr>
            <a:spAutoFit/>
          </a:bodyPr>
          <a:lstStyle/>
          <a:p>
            <a:pPr algn="just">
              <a:buClr>
                <a:srgbClr val="0070C0"/>
              </a:buClr>
              <a:buFont typeface="Wingdings" pitchFamily="2" charset="2"/>
              <a:buChar char="Ø"/>
            </a:pPr>
            <a:r>
              <a:rPr lang="en-US" sz="2800">
                <a:latin typeface="Calibri" pitchFamily="34" charset="0"/>
              </a:rPr>
              <a:t>Enrollment   decreases sharply as class level increases</a:t>
            </a:r>
          </a:p>
        </p:txBody>
      </p:sp>
      <p:sp>
        <p:nvSpPr>
          <p:cNvPr id="16391" name="TextBox 14"/>
          <p:cNvSpPr txBox="1">
            <a:spLocks noChangeArrowheads="1"/>
          </p:cNvSpPr>
          <p:nvPr/>
        </p:nvSpPr>
        <p:spPr bwMode="auto">
          <a:xfrm>
            <a:off x="457200" y="609600"/>
            <a:ext cx="8686800" cy="646113"/>
          </a:xfrm>
          <a:prstGeom prst="rect">
            <a:avLst/>
          </a:prstGeom>
          <a:noFill/>
          <a:ln w="9525">
            <a:noFill/>
            <a:miter lim="800000"/>
            <a:headEnd/>
            <a:tailEnd/>
          </a:ln>
        </p:spPr>
        <p:txBody>
          <a:bodyPr>
            <a:spAutoFit/>
          </a:bodyPr>
          <a:lstStyle/>
          <a:p>
            <a:r>
              <a:rPr lang="en-US" sz="3600" b="1">
                <a:solidFill>
                  <a:srgbClr val="0070C0"/>
                </a:solidFill>
                <a:latin typeface="Calibri" pitchFamily="34" charset="0"/>
              </a:rPr>
              <a:t>Class Wise Enrollment</a:t>
            </a:r>
          </a:p>
        </p:txBody>
      </p:sp>
      <p:pic>
        <p:nvPicPr>
          <p:cNvPr id="16392"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pic>
        <p:nvPicPr>
          <p:cNvPr id="16393" name="Picture 2"/>
          <p:cNvPicPr>
            <a:picLocks noChangeAspect="1" noChangeArrowheads="1"/>
          </p:cNvPicPr>
          <p:nvPr/>
        </p:nvPicPr>
        <p:blipFill>
          <a:blip r:embed="rId4" cstate="email"/>
          <a:srcRect/>
          <a:stretch>
            <a:fillRect/>
          </a:stretch>
        </p:blipFill>
        <p:spPr bwMode="auto">
          <a:xfrm>
            <a:off x="2286000" y="2362200"/>
            <a:ext cx="4648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istrator\Desktop\ASER pictures\DSC_0601.JPG"/>
          <p:cNvPicPr>
            <a:picLocks noChangeAspect="1" noChangeArrowheads="1"/>
          </p:cNvPicPr>
          <p:nvPr/>
        </p:nvPicPr>
        <p:blipFill>
          <a:blip r:embed="rId2" cstate="email">
            <a:lum bright="70000" contrast="-70000"/>
          </a:blip>
          <a:srcRect/>
          <a:stretch>
            <a:fillRect/>
          </a:stretch>
        </p:blipFill>
        <p:spPr bwMode="auto">
          <a:xfrm>
            <a:off x="0" y="998538"/>
            <a:ext cx="8839200" cy="5859462"/>
          </a:xfrm>
          <a:prstGeom prst="rect">
            <a:avLst/>
          </a:prstGeom>
          <a:noFill/>
          <a:ln w="9525">
            <a:noFill/>
            <a:miter lim="800000"/>
            <a:headEnd/>
            <a:tailEnd/>
          </a:ln>
        </p:spPr>
      </p:pic>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414" name="TextBox 15"/>
          <p:cNvSpPr txBox="1">
            <a:spLocks noChangeArrowheads="1"/>
          </p:cNvSpPr>
          <p:nvPr/>
        </p:nvSpPr>
        <p:spPr bwMode="auto">
          <a:xfrm>
            <a:off x="457200" y="1219200"/>
            <a:ext cx="8305800" cy="1416050"/>
          </a:xfrm>
          <a:prstGeom prst="rect">
            <a:avLst/>
          </a:prstGeom>
          <a:noFill/>
          <a:ln w="9525">
            <a:noFill/>
            <a:miter lim="800000"/>
            <a:headEnd/>
            <a:tailEnd/>
          </a:ln>
        </p:spPr>
        <p:txBody>
          <a:bodyPr>
            <a:spAutoFit/>
          </a:bodyPr>
          <a:lstStyle/>
          <a:p>
            <a:pPr algn="just">
              <a:spcAft>
                <a:spcPts val="1200"/>
              </a:spcAft>
              <a:buClr>
                <a:srgbClr val="0070C0"/>
              </a:buClr>
              <a:buFont typeface="Wingdings" pitchFamily="2" charset="2"/>
              <a:buChar char="Ø"/>
            </a:pPr>
            <a:endParaRPr lang="en-US" sz="2400">
              <a:latin typeface="Calibri" pitchFamily="34" charset="0"/>
            </a:endParaRPr>
          </a:p>
          <a:p>
            <a:pPr algn="just">
              <a:spcAft>
                <a:spcPts val="1200"/>
              </a:spcAft>
              <a:buClr>
                <a:srgbClr val="0070C0"/>
              </a:buClr>
              <a:buFont typeface="Wingdings" pitchFamily="2" charset="2"/>
              <a:buChar char="Ø"/>
            </a:pPr>
            <a:r>
              <a:rPr lang="en-US" sz="2600">
                <a:latin typeface="Calibri" pitchFamily="34" charset="0"/>
              </a:rPr>
              <a:t>significant gender gap for out of school children found  for the age 6-10  and 14-16 years </a:t>
            </a:r>
          </a:p>
        </p:txBody>
      </p:sp>
      <p:sp>
        <p:nvSpPr>
          <p:cNvPr id="17415" name="TextBox 13"/>
          <p:cNvSpPr txBox="1">
            <a:spLocks noChangeArrowheads="1"/>
          </p:cNvSpPr>
          <p:nvPr/>
        </p:nvSpPr>
        <p:spPr bwMode="auto">
          <a:xfrm>
            <a:off x="457200" y="609600"/>
            <a:ext cx="8686800" cy="1200150"/>
          </a:xfrm>
          <a:prstGeom prst="rect">
            <a:avLst/>
          </a:prstGeom>
          <a:noFill/>
          <a:ln w="9525">
            <a:noFill/>
            <a:miter lim="800000"/>
            <a:headEnd/>
            <a:tailEnd/>
          </a:ln>
        </p:spPr>
        <p:txBody>
          <a:bodyPr>
            <a:spAutoFit/>
          </a:bodyPr>
          <a:lstStyle/>
          <a:p>
            <a:r>
              <a:rPr lang="en-US" sz="3600" b="1">
                <a:solidFill>
                  <a:srgbClr val="0070C0"/>
                </a:solidFill>
                <a:latin typeface="Calibri" pitchFamily="34" charset="0"/>
              </a:rPr>
              <a:t>Out of school Children</a:t>
            </a:r>
          </a:p>
          <a:p>
            <a:endParaRPr lang="en-US" sz="3600" b="1">
              <a:solidFill>
                <a:srgbClr val="0070C0"/>
              </a:solidFill>
              <a:latin typeface="Calibri" pitchFamily="34" charset="0"/>
            </a:endParaRPr>
          </a:p>
        </p:txBody>
      </p:sp>
      <p:pic>
        <p:nvPicPr>
          <p:cNvPr id="17416"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pic>
        <p:nvPicPr>
          <p:cNvPr id="17417" name="Picture 2"/>
          <p:cNvPicPr>
            <a:picLocks noChangeAspect="1" noChangeArrowheads="1"/>
          </p:cNvPicPr>
          <p:nvPr/>
        </p:nvPicPr>
        <p:blipFill>
          <a:blip r:embed="rId4" cstate="email"/>
          <a:srcRect/>
          <a:stretch>
            <a:fillRect/>
          </a:stretch>
        </p:blipFill>
        <p:spPr bwMode="auto">
          <a:xfrm>
            <a:off x="2057400" y="2667000"/>
            <a:ext cx="4800600" cy="3581400"/>
          </a:xfrm>
          <a:prstGeom prst="rect">
            <a:avLst/>
          </a:prstGeom>
          <a:noFill/>
          <a:ln w="9525">
            <a:noFill/>
            <a:miter lim="800000"/>
            <a:headEnd/>
            <a:tailEnd/>
          </a:ln>
        </p:spPr>
      </p:pic>
      <p:sp>
        <p:nvSpPr>
          <p:cNvPr id="14" name="Oval 13"/>
          <p:cNvSpPr/>
          <p:nvPr/>
        </p:nvSpPr>
        <p:spPr>
          <a:xfrm>
            <a:off x="4800600" y="4267200"/>
            <a:ext cx="4572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ASER pictures\DSC_0601.JPG"/>
          <p:cNvPicPr>
            <a:picLocks noChangeAspect="1" noChangeArrowheads="1"/>
          </p:cNvPicPr>
          <p:nvPr/>
        </p:nvPicPr>
        <p:blipFill>
          <a:blip r:embed="rId2" cstate="email">
            <a:lum bright="70000" contrast="-70000"/>
          </a:blip>
          <a:srcRect/>
          <a:stretch>
            <a:fillRect/>
          </a:stretch>
        </p:blipFill>
        <p:spPr bwMode="auto">
          <a:xfrm>
            <a:off x="304800" y="609600"/>
            <a:ext cx="8839200" cy="5859463"/>
          </a:xfrm>
          <a:prstGeom prst="rect">
            <a:avLst/>
          </a:prstGeom>
          <a:noFill/>
          <a:ln w="9525">
            <a:noFill/>
            <a:miter lim="800000"/>
            <a:headEnd/>
            <a:tailEnd/>
          </a:ln>
        </p:spPr>
      </p:pic>
      <p:sp>
        <p:nvSpPr>
          <p:cNvPr id="18435" name="TextBox 9"/>
          <p:cNvSpPr txBox="1">
            <a:spLocks noChangeArrowheads="1"/>
          </p:cNvSpPr>
          <p:nvPr/>
        </p:nvSpPr>
        <p:spPr bwMode="auto">
          <a:xfrm>
            <a:off x="381000" y="304800"/>
            <a:ext cx="83820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Pre-School Enrollment (3-5 Years)</a:t>
            </a:r>
          </a:p>
        </p:txBody>
      </p:sp>
      <p:sp>
        <p:nvSpPr>
          <p:cNvPr id="18436" name="Rectangle 8"/>
          <p:cNvSpPr>
            <a:spLocks noChangeArrowheads="1"/>
          </p:cNvSpPr>
          <p:nvPr/>
        </p:nvSpPr>
        <p:spPr bwMode="auto">
          <a:xfrm>
            <a:off x="533400" y="1143000"/>
            <a:ext cx="4495800" cy="2800350"/>
          </a:xfrm>
          <a:prstGeom prst="rect">
            <a:avLst/>
          </a:prstGeom>
          <a:noFill/>
          <a:ln w="9525">
            <a:noFill/>
            <a:miter lim="800000"/>
            <a:headEnd/>
            <a:tailEnd/>
          </a:ln>
        </p:spPr>
        <p:txBody>
          <a:bodyPr>
            <a:spAutoFit/>
          </a:bodyPr>
          <a:lstStyle/>
          <a:p>
            <a:pPr algn="just">
              <a:spcAft>
                <a:spcPts val="1200"/>
              </a:spcAft>
              <a:buClr>
                <a:srgbClr val="0070C0"/>
              </a:buClr>
              <a:buSzPct val="100000"/>
              <a:buFont typeface="Wingdings" pitchFamily="2" charset="2"/>
              <a:buChar char="Ø"/>
            </a:pPr>
            <a:r>
              <a:rPr lang="en-US" sz="2600">
                <a:latin typeface="Calibri" pitchFamily="34" charset="0"/>
              </a:rPr>
              <a:t> Enrollment of children of 3 - 5 years was 35% in 2011 </a:t>
            </a:r>
          </a:p>
          <a:p>
            <a:pPr algn="just">
              <a:spcAft>
                <a:spcPts val="1200"/>
              </a:spcAft>
              <a:buClr>
                <a:srgbClr val="0070C0"/>
              </a:buClr>
              <a:buSzPct val="100000"/>
              <a:buFont typeface="Wingdings" pitchFamily="2" charset="2"/>
              <a:buChar char="Ø"/>
            </a:pPr>
            <a:r>
              <a:rPr lang="en-US" sz="2600">
                <a:latin typeface="Calibri" pitchFamily="34" charset="0"/>
              </a:rPr>
              <a:t>More than 80% of enrolled children are in government schools</a:t>
            </a:r>
          </a:p>
          <a:p>
            <a:pPr algn="just">
              <a:spcAft>
                <a:spcPts val="1200"/>
              </a:spcAft>
              <a:buClr>
                <a:srgbClr val="0070C0"/>
              </a:buClr>
              <a:buSzPct val="100000"/>
              <a:buFont typeface="Wingdings" pitchFamily="2" charset="2"/>
              <a:buChar char="Ø"/>
            </a:pPr>
            <a:endParaRPr lang="en-US" sz="2600">
              <a:latin typeface="Calibri" pitchFamily="34" charset="0"/>
            </a:endParaRPr>
          </a:p>
        </p:txBody>
      </p:sp>
      <p:sp>
        <p:nvSpPr>
          <p:cNvPr id="18437" name="TextBox 10"/>
          <p:cNvSpPr txBox="1">
            <a:spLocks noChangeArrowheads="1"/>
          </p:cNvSpPr>
          <p:nvPr/>
        </p:nvSpPr>
        <p:spPr bwMode="auto">
          <a:xfrm>
            <a:off x="5257800" y="3962400"/>
            <a:ext cx="3200400" cy="2554288"/>
          </a:xfrm>
          <a:prstGeom prst="rect">
            <a:avLst/>
          </a:prstGeom>
          <a:solidFill>
            <a:srgbClr val="0070C0"/>
          </a:solidFill>
          <a:ln w="9525">
            <a:noFill/>
            <a:miter lim="800000"/>
            <a:headEnd/>
            <a:tailEnd/>
          </a:ln>
        </p:spPr>
        <p:txBody>
          <a:bodyPr>
            <a:spAutoFit/>
          </a:bodyPr>
          <a:lstStyle/>
          <a:p>
            <a:pPr algn="ctr"/>
            <a:r>
              <a:rPr lang="en-US" sz="2000" b="1">
                <a:solidFill>
                  <a:schemeClr val="bg1"/>
                </a:solidFill>
                <a:latin typeface="Calibri" pitchFamily="34" charset="0"/>
              </a:rPr>
              <a:t>Action : Early years need the best investment – the foundation years for future learning. Special attention and resources needed to increase enrollment with trained teachers and safe  learning environment .  </a:t>
            </a:r>
          </a:p>
        </p:txBody>
      </p: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C:\Documents and Settings\Administrator\Desktop\ASER pictures\Picture16.jpg"/>
          <p:cNvPicPr>
            <a:picLocks noChangeAspect="1" noChangeArrowheads="1"/>
          </p:cNvPicPr>
          <p:nvPr/>
        </p:nvPicPr>
        <p:blipFill>
          <a:blip r:embed="rId3" cstate="email"/>
          <a:srcRect/>
          <a:stretch>
            <a:fillRect/>
          </a:stretch>
        </p:blipFill>
        <p:spPr bwMode="auto">
          <a:xfrm>
            <a:off x="5257800" y="914400"/>
            <a:ext cx="3200400" cy="3048000"/>
          </a:xfrm>
          <a:prstGeom prst="rect">
            <a:avLst/>
          </a:prstGeom>
          <a:noFill/>
          <a:effectLst>
            <a:softEdge rad="63500"/>
          </a:effectLst>
        </p:spPr>
      </p:pic>
      <p:pic>
        <p:nvPicPr>
          <p:cNvPr id="18441" name="Picture 7"/>
          <p:cNvPicPr>
            <a:picLocks noChangeAspect="1" noChangeArrowheads="1"/>
          </p:cNvPicPr>
          <p:nvPr/>
        </p:nvPicPr>
        <p:blipFill>
          <a:blip r:embed="rId4" cstate="email"/>
          <a:srcRect/>
          <a:stretch>
            <a:fillRect/>
          </a:stretch>
        </p:blipFill>
        <p:spPr bwMode="auto">
          <a:xfrm>
            <a:off x="6629400" y="0"/>
            <a:ext cx="2514600" cy="990600"/>
          </a:xfrm>
          <a:prstGeom prst="rect">
            <a:avLst/>
          </a:prstGeom>
          <a:noFill/>
          <a:ln w="9525">
            <a:noFill/>
            <a:miter lim="800000"/>
            <a:headEnd/>
            <a:tailEnd/>
          </a:ln>
        </p:spPr>
      </p:pic>
      <p:pic>
        <p:nvPicPr>
          <p:cNvPr id="18442" name="Picture 3"/>
          <p:cNvPicPr>
            <a:picLocks noChangeAspect="1" noChangeArrowheads="1"/>
          </p:cNvPicPr>
          <p:nvPr/>
        </p:nvPicPr>
        <p:blipFill>
          <a:blip r:embed="rId5" cstate="email"/>
          <a:srcRect/>
          <a:stretch>
            <a:fillRect/>
          </a:stretch>
        </p:blipFill>
        <p:spPr bwMode="auto">
          <a:xfrm>
            <a:off x="457200" y="3429000"/>
            <a:ext cx="4538663" cy="3076575"/>
          </a:xfrm>
          <a:prstGeom prst="rect">
            <a:avLst/>
          </a:prstGeom>
          <a:noFill/>
          <a:ln w="9525">
            <a:noFill/>
            <a:miter lim="800000"/>
            <a:headEnd/>
            <a:tailEnd/>
          </a:ln>
        </p:spPr>
      </p:pic>
      <p:sp>
        <p:nvSpPr>
          <p:cNvPr id="15" name="Oval 14"/>
          <p:cNvSpPr/>
          <p:nvPr/>
        </p:nvSpPr>
        <p:spPr>
          <a:xfrm>
            <a:off x="2057400" y="57150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19459"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19460" name="TextBox 6"/>
          <p:cNvSpPr txBox="1">
            <a:spLocks noChangeArrowheads="1"/>
          </p:cNvSpPr>
          <p:nvPr/>
        </p:nvSpPr>
        <p:spPr bwMode="auto">
          <a:xfrm>
            <a:off x="304800" y="1524000"/>
            <a:ext cx="5943600" cy="584200"/>
          </a:xfrm>
          <a:prstGeom prst="rect">
            <a:avLst/>
          </a:prstGeom>
          <a:solidFill>
            <a:srgbClr val="0070C0"/>
          </a:solidFill>
          <a:ln w="9525">
            <a:noFill/>
            <a:miter lim="800000"/>
            <a:headEnd/>
            <a:tailEnd/>
          </a:ln>
        </p:spPr>
        <p:txBody>
          <a:bodyPr>
            <a:spAutoFit/>
          </a:bodyPr>
          <a:lstStyle/>
          <a:p>
            <a:pPr>
              <a:buClr>
                <a:srgbClr val="7030A0"/>
              </a:buClr>
              <a:buSzPct val="160000"/>
            </a:pPr>
            <a:r>
              <a:rPr lang="en-US" sz="3200">
                <a:solidFill>
                  <a:schemeClr val="bg1"/>
                </a:solidFill>
                <a:latin typeface="Calibri" pitchFamily="34" charset="0"/>
              </a:rPr>
              <a:t>Section III</a:t>
            </a:r>
            <a:r>
              <a:rPr lang="sk-SK" sz="3200">
                <a:solidFill>
                  <a:schemeClr val="bg1"/>
                </a:solidFill>
                <a:latin typeface="Calibri" pitchFamily="34" charset="0"/>
              </a:rPr>
              <a:t>:</a:t>
            </a:r>
            <a:r>
              <a:rPr lang="en-US" sz="3200">
                <a:solidFill>
                  <a:schemeClr val="bg1"/>
                </a:solidFill>
                <a:latin typeface="Calibri" pitchFamily="34" charset="0"/>
              </a:rPr>
              <a:t>Quality?  </a:t>
            </a:r>
          </a:p>
        </p:txBody>
      </p:sp>
      <p:cxnSp>
        <p:nvCxnSpPr>
          <p:cNvPr id="10" name="Straight Connector 9"/>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463"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0" y="-15875"/>
            <a:ext cx="9156700" cy="6873875"/>
          </a:xfrm>
          <a:prstGeom prst="rect">
            <a:avLst/>
          </a:prstGeom>
          <a:noFill/>
          <a:ln w="9525">
            <a:noFill/>
            <a:miter lim="800000"/>
            <a:headEnd/>
            <a:tailEnd/>
          </a:ln>
        </p:spPr>
      </p:pic>
      <p:sp>
        <p:nvSpPr>
          <p:cNvPr id="20483" name="TextBox 9"/>
          <p:cNvSpPr txBox="1">
            <a:spLocks noChangeArrowheads="1"/>
          </p:cNvSpPr>
          <p:nvPr/>
        </p:nvSpPr>
        <p:spPr bwMode="auto">
          <a:xfrm>
            <a:off x="381000" y="152400"/>
            <a:ext cx="82296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Learning levels – Urdu      </a:t>
            </a:r>
          </a:p>
        </p:txBody>
      </p:sp>
      <p:cxnSp>
        <p:nvCxnSpPr>
          <p:cNvPr id="15" name="Straight Connector 14"/>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122612" y="3427412"/>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486"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
        <p:nvSpPr>
          <p:cNvPr id="14" name="Rectangle 13"/>
          <p:cNvSpPr/>
          <p:nvPr/>
        </p:nvSpPr>
        <p:spPr>
          <a:xfrm>
            <a:off x="533400" y="914400"/>
            <a:ext cx="5181600" cy="3354388"/>
          </a:xfrm>
          <a:prstGeom prst="rect">
            <a:avLst/>
          </a:prstGeom>
          <a:noFill/>
          <a:ln>
            <a:noFill/>
          </a:ln>
        </p:spPr>
        <p:txBody>
          <a:bodyPr>
            <a:spAutoFit/>
          </a:bodyPr>
          <a:lstStyle/>
          <a:p>
            <a:pPr marL="347663" indent="-347663" fontAlgn="auto">
              <a:spcBef>
                <a:spcPts val="0"/>
              </a:spcBef>
              <a:spcAft>
                <a:spcPts val="0"/>
              </a:spcAft>
              <a:buFont typeface="Wingdings" pitchFamily="2" charset="2"/>
              <a:buChar char="Ø"/>
              <a:defRPr/>
            </a:pPr>
            <a:r>
              <a:rPr lang="en-US" sz="2400" dirty="0">
                <a:latin typeface="Calibri" pitchFamily="34" charset="0"/>
                <a:cs typeface="+mn-cs"/>
              </a:rPr>
              <a:t>58% of the children may complete primary level without learning how to read fluently in Urdu at grade II competencies</a:t>
            </a:r>
          </a:p>
          <a:p>
            <a:pPr marL="347663" indent="-347663" fontAlgn="auto">
              <a:spcBef>
                <a:spcPts val="0"/>
              </a:spcBef>
              <a:spcAft>
                <a:spcPts val="0"/>
              </a:spcAft>
              <a:buFont typeface="Wingdings" pitchFamily="2" charset="2"/>
              <a:buChar char="Ø"/>
              <a:defRPr/>
            </a:pPr>
            <a:r>
              <a:rPr lang="en-US" sz="2400" b="1" dirty="0">
                <a:latin typeface="+mn-lt"/>
                <a:cs typeface="+mn-cs"/>
              </a:rPr>
              <a:t>In Balochistan, Children enrolled in Class 3 have the worst performance in reading Urdu compared to other provinces</a:t>
            </a:r>
          </a:p>
          <a:p>
            <a:pPr fontAlgn="auto">
              <a:spcBef>
                <a:spcPts val="0"/>
              </a:spcBef>
              <a:spcAft>
                <a:spcPts val="0"/>
              </a:spcAft>
              <a:defRPr/>
            </a:pPr>
            <a:endParaRPr lang="en-US" sz="2000" dirty="0">
              <a:latin typeface="+mn-lt"/>
              <a:cs typeface="+mn-cs"/>
            </a:endParaRPr>
          </a:p>
        </p:txBody>
      </p:sp>
      <p:sp>
        <p:nvSpPr>
          <p:cNvPr id="20488" name="TextBox 13"/>
          <p:cNvSpPr txBox="1">
            <a:spLocks noChangeArrowheads="1"/>
          </p:cNvSpPr>
          <p:nvPr/>
        </p:nvSpPr>
        <p:spPr bwMode="auto">
          <a:xfrm>
            <a:off x="6400800" y="4114800"/>
            <a:ext cx="2057400" cy="400050"/>
          </a:xfrm>
          <a:prstGeom prst="rect">
            <a:avLst/>
          </a:prstGeom>
          <a:solidFill>
            <a:schemeClr val="accent1"/>
          </a:solidFill>
          <a:ln w="9525">
            <a:noFill/>
            <a:miter lim="800000"/>
            <a:headEnd/>
            <a:tailEnd/>
          </a:ln>
        </p:spPr>
        <p:txBody>
          <a:bodyPr>
            <a:spAutoFit/>
          </a:bodyPr>
          <a:lstStyle/>
          <a:p>
            <a:r>
              <a:rPr lang="en-US" sz="2000" b="1">
                <a:solidFill>
                  <a:schemeClr val="bg1"/>
                </a:solidFill>
                <a:latin typeface="Calibri" pitchFamily="34" charset="0"/>
              </a:rPr>
              <a:t>Std 2 level text </a:t>
            </a:r>
          </a:p>
        </p:txBody>
      </p:sp>
      <p:pic>
        <p:nvPicPr>
          <p:cNvPr id="20489" name="Picture 2"/>
          <p:cNvPicPr>
            <a:picLocks noChangeAspect="1" noChangeArrowheads="1"/>
          </p:cNvPicPr>
          <p:nvPr/>
        </p:nvPicPr>
        <p:blipFill>
          <a:blip r:embed="rId4" cstate="email"/>
          <a:srcRect/>
          <a:stretch>
            <a:fillRect/>
          </a:stretch>
        </p:blipFill>
        <p:spPr bwMode="auto">
          <a:xfrm>
            <a:off x="6248400" y="4557713"/>
            <a:ext cx="2362200" cy="2147887"/>
          </a:xfrm>
          <a:prstGeom prst="rect">
            <a:avLst/>
          </a:prstGeom>
          <a:noFill/>
          <a:ln w="9525">
            <a:noFill/>
            <a:miter lim="800000"/>
            <a:headEnd/>
            <a:tailEnd/>
          </a:ln>
        </p:spPr>
      </p:pic>
      <p:pic>
        <p:nvPicPr>
          <p:cNvPr id="20490" name="Picture 4"/>
          <p:cNvPicPr>
            <a:picLocks noChangeAspect="1" noChangeArrowheads="1"/>
          </p:cNvPicPr>
          <p:nvPr/>
        </p:nvPicPr>
        <p:blipFill>
          <a:blip r:embed="rId5" cstate="email"/>
          <a:srcRect/>
          <a:stretch>
            <a:fillRect/>
          </a:stretch>
        </p:blipFill>
        <p:spPr bwMode="auto">
          <a:xfrm>
            <a:off x="5791200" y="990600"/>
            <a:ext cx="3162300" cy="3013075"/>
          </a:xfrm>
          <a:prstGeom prst="rect">
            <a:avLst/>
          </a:prstGeom>
          <a:noFill/>
          <a:ln w="9525">
            <a:noFill/>
            <a:miter lim="800000"/>
            <a:headEnd/>
            <a:tailEnd/>
          </a:ln>
        </p:spPr>
      </p:pic>
      <p:pic>
        <p:nvPicPr>
          <p:cNvPr id="20491" name="Picture 5"/>
          <p:cNvPicPr>
            <a:picLocks noChangeAspect="1" noChangeArrowheads="1"/>
          </p:cNvPicPr>
          <p:nvPr/>
        </p:nvPicPr>
        <p:blipFill>
          <a:blip r:embed="rId6" cstate="email"/>
          <a:srcRect/>
          <a:stretch>
            <a:fillRect/>
          </a:stretch>
        </p:blipFill>
        <p:spPr bwMode="auto">
          <a:xfrm>
            <a:off x="762000" y="3886200"/>
            <a:ext cx="4616450" cy="2743200"/>
          </a:xfrm>
          <a:prstGeom prst="rect">
            <a:avLst/>
          </a:prstGeom>
          <a:noFill/>
          <a:ln w="9525">
            <a:noFill/>
            <a:miter lim="800000"/>
            <a:headEnd/>
            <a:tailEnd/>
          </a:ln>
        </p:spPr>
      </p:pic>
      <p:sp>
        <p:nvSpPr>
          <p:cNvPr id="22" name="Rectangle 21"/>
          <p:cNvSpPr/>
          <p:nvPr/>
        </p:nvSpPr>
        <p:spPr>
          <a:xfrm>
            <a:off x="762000" y="5334000"/>
            <a:ext cx="4648200" cy="2286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icture13.jpg"/>
          <p:cNvPicPr>
            <a:picLocks noChangeAspect="1"/>
          </p:cNvPicPr>
          <p:nvPr/>
        </p:nvPicPr>
        <p:blipFill>
          <a:blip r:embed="rId2" cstate="email">
            <a:lum bright="76000" contrast="-62000"/>
          </a:blip>
          <a:srcRect/>
          <a:stretch>
            <a:fillRect/>
          </a:stretch>
        </p:blipFill>
        <p:spPr bwMode="auto">
          <a:xfrm>
            <a:off x="0" y="1066800"/>
            <a:ext cx="9144000" cy="5791200"/>
          </a:xfrm>
          <a:prstGeom prst="rect">
            <a:avLst/>
          </a:prstGeom>
          <a:noFill/>
          <a:ln w="9525">
            <a:noFill/>
            <a:miter lim="800000"/>
            <a:headEnd/>
            <a:tailEnd/>
          </a:ln>
        </p:spPr>
      </p:pic>
      <p:sp>
        <p:nvSpPr>
          <p:cNvPr id="3075" name="Title 1"/>
          <p:cNvSpPr>
            <a:spLocks noGrp="1"/>
          </p:cNvSpPr>
          <p:nvPr>
            <p:ph type="title"/>
          </p:nvPr>
        </p:nvSpPr>
        <p:spPr>
          <a:xfrm>
            <a:off x="457200" y="606425"/>
            <a:ext cx="8305800" cy="609600"/>
          </a:xfrm>
        </p:spPr>
        <p:txBody>
          <a:bodyPr/>
          <a:lstStyle/>
          <a:p>
            <a:pPr algn="l" eaLnBrk="1" hangingPunct="1"/>
            <a:r>
              <a:rPr lang="en-US" sz="3200" smtClean="0"/>
              <a:t>ASER PAKISTAN 2010-2015</a:t>
            </a:r>
          </a:p>
        </p:txBody>
      </p:sp>
      <p:sp>
        <p:nvSpPr>
          <p:cNvPr id="3076" name="Content Placeholder 2"/>
          <p:cNvSpPr>
            <a:spLocks noGrp="1"/>
          </p:cNvSpPr>
          <p:nvPr>
            <p:ph idx="1"/>
          </p:nvPr>
        </p:nvSpPr>
        <p:spPr>
          <a:xfrm>
            <a:off x="457200" y="1524000"/>
            <a:ext cx="8382000" cy="5105400"/>
          </a:xfrm>
          <a:ln>
            <a:solidFill>
              <a:schemeClr val="tx1"/>
            </a:solidFill>
          </a:ln>
        </p:spPr>
        <p:txBody>
          <a:bodyPr/>
          <a:lstStyle/>
          <a:p>
            <a:pPr eaLnBrk="1" hangingPunct="1">
              <a:buFont typeface="Wingdings" pitchFamily="2" charset="2"/>
              <a:buNone/>
            </a:pPr>
            <a:r>
              <a:rPr lang="en-US" sz="2400" smtClean="0"/>
              <a:t>	ASER - The Annual Status of Education Report (ASER) is a citizen led large scale national household survey about  the quality of education in rural and some urban areas of Pakistan. Inspired by the ASER India  &amp; East Africa UWEZO methodology it seeks to fill in a gap on learning outcomes by providing a reliable set of data at the national level on an annual basis, that is comprehensive and easy to understand. The survey’s objectives are three fold:</a:t>
            </a:r>
          </a:p>
          <a:p>
            <a:pPr lvl="1" eaLnBrk="1" hangingPunct="1">
              <a:buFont typeface="Wingdings" pitchFamily="2" charset="2"/>
              <a:buChar char="Ø"/>
            </a:pPr>
            <a:r>
              <a:rPr lang="en-US" sz="2000" smtClean="0"/>
              <a:t>To get reliable estimates of the status of children’s schooling and basic learning (reading and arithmetic skills)      </a:t>
            </a:r>
          </a:p>
          <a:p>
            <a:pPr lvl="1" eaLnBrk="1" hangingPunct="1">
              <a:buFont typeface="Wingdings" pitchFamily="2" charset="2"/>
              <a:buChar char="Ø"/>
            </a:pPr>
            <a:r>
              <a:rPr lang="en-US" sz="2000" smtClean="0"/>
              <a:t>To measure the change in these basic learning and school statistics from last year</a:t>
            </a:r>
          </a:p>
          <a:p>
            <a:pPr lvl="1" eaLnBrk="1" hangingPunct="1">
              <a:buFont typeface="Wingdings" pitchFamily="2" charset="2"/>
              <a:buChar char="Ø"/>
            </a:pPr>
            <a:r>
              <a:rPr lang="en-US" sz="2000" smtClean="0"/>
              <a:t>To interpret these results and use them to affect policy decisions at various levels.</a:t>
            </a:r>
            <a:endParaRPr lang="en-US" smtClean="0"/>
          </a:p>
        </p:txBody>
      </p:sp>
      <p:pic>
        <p:nvPicPr>
          <p:cNvPr id="3077" name="Picture 4" descr="aserPak.jpg"/>
          <p:cNvPicPr>
            <a:picLocks noChangeAspect="1"/>
          </p:cNvPicPr>
          <p:nvPr/>
        </p:nvPicPr>
        <p:blipFill>
          <a:blip r:embed="rId3" cstate="email"/>
          <a:srcRect/>
          <a:stretch>
            <a:fillRect/>
          </a:stretch>
        </p:blipFill>
        <p:spPr bwMode="auto">
          <a:xfrm>
            <a:off x="7848600" y="0"/>
            <a:ext cx="1295400"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1507"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510" name="TextBox 15"/>
          <p:cNvSpPr txBox="1">
            <a:spLocks noChangeArrowheads="1"/>
          </p:cNvSpPr>
          <p:nvPr/>
        </p:nvSpPr>
        <p:spPr bwMode="auto">
          <a:xfrm>
            <a:off x="457200" y="381000"/>
            <a:ext cx="44196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Leaning levels – English </a:t>
            </a:r>
          </a:p>
        </p:txBody>
      </p:sp>
      <p:sp>
        <p:nvSpPr>
          <p:cNvPr id="22535" name="TextBox 16"/>
          <p:cNvSpPr txBox="1">
            <a:spLocks noChangeArrowheads="1"/>
          </p:cNvSpPr>
          <p:nvPr/>
        </p:nvSpPr>
        <p:spPr bwMode="auto">
          <a:xfrm>
            <a:off x="381000" y="1295400"/>
            <a:ext cx="5105400" cy="4878388"/>
          </a:xfrm>
          <a:prstGeom prst="rect">
            <a:avLst/>
          </a:prstGeom>
          <a:noFill/>
          <a:ln w="9525">
            <a:noFill/>
            <a:miter lim="800000"/>
            <a:headEnd/>
            <a:tailEnd/>
          </a:ln>
        </p:spPr>
        <p:txBody>
          <a:bodyPr>
            <a:spAutoFit/>
          </a:bodyPr>
          <a:lstStyle/>
          <a:p>
            <a:pPr marL="347663" indent="-347663" fontAlgn="auto">
              <a:spcBef>
                <a:spcPts val="0"/>
              </a:spcBef>
              <a:spcAft>
                <a:spcPts val="0"/>
              </a:spcAft>
              <a:buFont typeface="Wingdings" pitchFamily="2" charset="2"/>
              <a:buChar char="Ø"/>
              <a:defRPr/>
            </a:pPr>
            <a:r>
              <a:rPr lang="sk-SK" sz="2400" dirty="0">
                <a:latin typeface="Calibri" pitchFamily="34" charset="0"/>
                <a:cs typeface="+mn-cs"/>
              </a:rPr>
              <a:t> More than 6</a:t>
            </a:r>
            <a:r>
              <a:rPr lang="en-US" sz="2400" dirty="0">
                <a:latin typeface="Calibri" pitchFamily="34" charset="0"/>
                <a:cs typeface="+mn-cs"/>
              </a:rPr>
              <a:t>1% of the children may complete primary without learning how to read fluently in English at grade II competencies</a:t>
            </a:r>
          </a:p>
          <a:p>
            <a:pPr marL="347663" indent="-347663" fontAlgn="auto">
              <a:spcBef>
                <a:spcPts val="0"/>
              </a:spcBef>
              <a:spcAft>
                <a:spcPts val="0"/>
              </a:spcAft>
              <a:buFont typeface="Wingdings" pitchFamily="2" charset="2"/>
              <a:buChar char="Ø"/>
              <a:defRPr/>
            </a:pPr>
            <a:r>
              <a:rPr lang="en-US" sz="2400" dirty="0">
                <a:latin typeface="+mn-lt"/>
                <a:cs typeface="+mn-cs"/>
              </a:rPr>
              <a:t> in class 5, </a:t>
            </a:r>
            <a:r>
              <a:rPr lang="sk-SK" sz="2400" dirty="0">
                <a:latin typeface="Calibri" pitchFamily="34" charset="0"/>
                <a:cs typeface="+mn-cs"/>
              </a:rPr>
              <a:t>Only 68</a:t>
            </a:r>
            <a:r>
              <a:rPr lang="en-US" sz="2400" dirty="0">
                <a:latin typeface="Calibri" pitchFamily="34" charset="0"/>
                <a:cs typeface="+mn-cs"/>
              </a:rPr>
              <a:t>% of those who can read English understand the meaning </a:t>
            </a:r>
            <a:endParaRPr lang="sk-SK" sz="2400" dirty="0">
              <a:latin typeface="Calibri" pitchFamily="34" charset="0"/>
              <a:cs typeface="+mn-cs"/>
            </a:endParaRPr>
          </a:p>
          <a:p>
            <a:pPr marL="347663" indent="-347663" fontAlgn="auto">
              <a:spcBef>
                <a:spcPts val="0"/>
              </a:spcBef>
              <a:spcAft>
                <a:spcPts val="0"/>
              </a:spcAft>
              <a:defRPr/>
            </a:pPr>
            <a:r>
              <a:rPr lang="sk-SK" sz="2400" dirty="0">
                <a:latin typeface="Calibri" pitchFamily="34" charset="0"/>
                <a:cs typeface="+mn-cs"/>
              </a:rPr>
              <a:t> </a:t>
            </a:r>
            <a:endParaRPr lang="en-US" sz="2400" dirty="0">
              <a:latin typeface="Calibri" pitchFamily="34" charset="0"/>
              <a:cs typeface="+mn-cs"/>
            </a:endParaRPr>
          </a:p>
          <a:p>
            <a:pPr marL="347663" indent="-347663" fontAlgn="auto">
              <a:spcBef>
                <a:spcPts val="0"/>
              </a:spcBef>
              <a:spcAft>
                <a:spcPts val="0"/>
              </a:spcAft>
              <a:buFont typeface="Wingdings" pitchFamily="2" charset="2"/>
              <a:buChar char="Ø"/>
              <a:defRPr/>
            </a:pPr>
            <a:endParaRPr lang="sk-SK" sz="2400" dirty="0">
              <a:latin typeface="Calibri" pitchFamily="34" charset="0"/>
              <a:cs typeface="+mn-cs"/>
            </a:endParaRPr>
          </a:p>
          <a:p>
            <a:pPr marL="231775" indent="-231775" algn="just" fontAlgn="auto">
              <a:spcBef>
                <a:spcPts val="0"/>
              </a:spcBef>
              <a:spcAft>
                <a:spcPts val="600"/>
              </a:spcAft>
              <a:buClr>
                <a:schemeClr val="bg1"/>
              </a:buClr>
              <a:buFont typeface="Wingdings" pitchFamily="2" charset="2"/>
              <a:buChar char="Ø"/>
              <a:defRPr/>
            </a:pPr>
            <a:endParaRPr lang="en-US" sz="2000" b="1" dirty="0">
              <a:latin typeface="Calibri" pitchFamily="34" charset="0"/>
              <a:cs typeface="+mn-cs"/>
            </a:endParaRPr>
          </a:p>
          <a:p>
            <a:pPr marL="231775" indent="-231775" algn="just" fontAlgn="auto">
              <a:spcBef>
                <a:spcPts val="0"/>
              </a:spcBef>
              <a:spcAft>
                <a:spcPts val="600"/>
              </a:spcAft>
              <a:buClr>
                <a:schemeClr val="bg1"/>
              </a:buClr>
              <a:buFont typeface="Wingdings" pitchFamily="2" charset="2"/>
              <a:buChar char="Ø"/>
              <a:defRPr/>
            </a:pPr>
            <a:endParaRPr lang="en-US" sz="2000" b="1" dirty="0">
              <a:latin typeface="Calibri" pitchFamily="34" charset="0"/>
              <a:cs typeface="+mn-cs"/>
            </a:endParaRPr>
          </a:p>
          <a:p>
            <a:pPr marL="231775" indent="-231775" algn="just" fontAlgn="auto">
              <a:spcBef>
                <a:spcPts val="0"/>
              </a:spcBef>
              <a:spcAft>
                <a:spcPts val="600"/>
              </a:spcAft>
              <a:buClr>
                <a:schemeClr val="bg1"/>
              </a:buClr>
              <a:buFont typeface="Wingdings" pitchFamily="2" charset="2"/>
              <a:buChar char="Ø"/>
              <a:defRPr/>
            </a:pPr>
            <a:endParaRPr lang="en-US" sz="2000" b="1" dirty="0">
              <a:latin typeface="Calibri" pitchFamily="34" charset="0"/>
              <a:cs typeface="+mn-cs"/>
            </a:endParaRPr>
          </a:p>
          <a:p>
            <a:pPr marL="231775" indent="-231775" algn="just" fontAlgn="auto">
              <a:spcBef>
                <a:spcPts val="0"/>
              </a:spcBef>
              <a:spcAft>
                <a:spcPts val="600"/>
              </a:spcAft>
              <a:buClr>
                <a:schemeClr val="bg1"/>
              </a:buClr>
              <a:defRPr/>
            </a:pPr>
            <a:endParaRPr lang="en-US" sz="2000" b="1" dirty="0">
              <a:latin typeface="Calibri" pitchFamily="34" charset="0"/>
              <a:cs typeface="+mn-cs"/>
            </a:endParaRPr>
          </a:p>
        </p:txBody>
      </p:sp>
      <p:pic>
        <p:nvPicPr>
          <p:cNvPr id="21512" name="Picture 3"/>
          <p:cNvPicPr>
            <a:picLocks noChangeAspect="1" noChangeArrowheads="1"/>
          </p:cNvPicPr>
          <p:nvPr/>
        </p:nvPicPr>
        <p:blipFill>
          <a:blip r:embed="rId3" cstate="email"/>
          <a:srcRect/>
          <a:stretch>
            <a:fillRect/>
          </a:stretch>
        </p:blipFill>
        <p:spPr bwMode="auto">
          <a:xfrm>
            <a:off x="6477000" y="4419600"/>
            <a:ext cx="2057400" cy="2119313"/>
          </a:xfrm>
          <a:prstGeom prst="rect">
            <a:avLst/>
          </a:prstGeom>
          <a:noFill/>
          <a:ln w="9525">
            <a:noFill/>
            <a:miter lim="800000"/>
            <a:headEnd/>
            <a:tailEnd/>
          </a:ln>
        </p:spPr>
      </p:pic>
      <p:sp>
        <p:nvSpPr>
          <p:cNvPr id="21513" name="TextBox 17"/>
          <p:cNvSpPr txBox="1">
            <a:spLocks noChangeArrowheads="1"/>
          </p:cNvSpPr>
          <p:nvPr/>
        </p:nvSpPr>
        <p:spPr bwMode="auto">
          <a:xfrm>
            <a:off x="6705600" y="4038600"/>
            <a:ext cx="1676400" cy="338138"/>
          </a:xfrm>
          <a:prstGeom prst="rect">
            <a:avLst/>
          </a:prstGeom>
          <a:solidFill>
            <a:schemeClr val="accent1"/>
          </a:solidFill>
          <a:ln w="9525">
            <a:noFill/>
            <a:miter lim="800000"/>
            <a:headEnd/>
            <a:tailEnd/>
          </a:ln>
        </p:spPr>
        <p:txBody>
          <a:bodyPr>
            <a:spAutoFit/>
          </a:bodyPr>
          <a:lstStyle/>
          <a:p>
            <a:r>
              <a:rPr lang="en-US" sz="1600" b="1">
                <a:solidFill>
                  <a:schemeClr val="bg1"/>
                </a:solidFill>
                <a:latin typeface="Calibri" pitchFamily="34" charset="0"/>
              </a:rPr>
              <a:t>Std 2 level text </a:t>
            </a:r>
          </a:p>
        </p:txBody>
      </p:sp>
      <p:pic>
        <p:nvPicPr>
          <p:cNvPr id="21514" name="Picture 7"/>
          <p:cNvPicPr>
            <a:picLocks noChangeAspect="1" noChangeArrowheads="1"/>
          </p:cNvPicPr>
          <p:nvPr/>
        </p:nvPicPr>
        <p:blipFill>
          <a:blip r:embed="rId4" cstate="email"/>
          <a:srcRect/>
          <a:stretch>
            <a:fillRect/>
          </a:stretch>
        </p:blipFill>
        <p:spPr bwMode="auto">
          <a:xfrm>
            <a:off x="6629400" y="0"/>
            <a:ext cx="2514600" cy="990600"/>
          </a:xfrm>
          <a:prstGeom prst="rect">
            <a:avLst/>
          </a:prstGeom>
          <a:noFill/>
          <a:ln w="9525">
            <a:noFill/>
            <a:miter lim="800000"/>
            <a:headEnd/>
            <a:tailEnd/>
          </a:ln>
        </p:spPr>
      </p:pic>
      <p:pic>
        <p:nvPicPr>
          <p:cNvPr id="21515" name="Picture 5"/>
          <p:cNvPicPr>
            <a:picLocks noChangeAspect="1" noChangeArrowheads="1"/>
          </p:cNvPicPr>
          <p:nvPr/>
        </p:nvPicPr>
        <p:blipFill>
          <a:blip r:embed="rId5" cstate="email"/>
          <a:srcRect/>
          <a:stretch>
            <a:fillRect/>
          </a:stretch>
        </p:blipFill>
        <p:spPr bwMode="auto">
          <a:xfrm>
            <a:off x="381000" y="3886200"/>
            <a:ext cx="4194175" cy="2590800"/>
          </a:xfrm>
          <a:prstGeom prst="rect">
            <a:avLst/>
          </a:prstGeom>
          <a:noFill/>
          <a:ln w="9525">
            <a:noFill/>
            <a:miter lim="800000"/>
            <a:headEnd/>
            <a:tailEnd/>
          </a:ln>
        </p:spPr>
      </p:pic>
      <p:pic>
        <p:nvPicPr>
          <p:cNvPr id="21516" name="Picture 6"/>
          <p:cNvPicPr>
            <a:picLocks noChangeAspect="1" noChangeArrowheads="1"/>
          </p:cNvPicPr>
          <p:nvPr/>
        </p:nvPicPr>
        <p:blipFill>
          <a:blip r:embed="rId6" cstate="email"/>
          <a:srcRect/>
          <a:stretch>
            <a:fillRect/>
          </a:stretch>
        </p:blipFill>
        <p:spPr bwMode="auto">
          <a:xfrm>
            <a:off x="4572000" y="3886200"/>
            <a:ext cx="1600200" cy="2552700"/>
          </a:xfrm>
          <a:prstGeom prst="rect">
            <a:avLst/>
          </a:prstGeom>
          <a:noFill/>
          <a:ln w="9525">
            <a:noFill/>
            <a:miter lim="800000"/>
            <a:headEnd/>
            <a:tailEnd/>
          </a:ln>
        </p:spPr>
      </p:pic>
      <p:pic>
        <p:nvPicPr>
          <p:cNvPr id="21517" name="Picture 8"/>
          <p:cNvPicPr>
            <a:picLocks noChangeAspect="1" noChangeArrowheads="1"/>
          </p:cNvPicPr>
          <p:nvPr/>
        </p:nvPicPr>
        <p:blipFill>
          <a:blip r:embed="rId7" cstate="email"/>
          <a:srcRect/>
          <a:stretch>
            <a:fillRect/>
          </a:stretch>
        </p:blipFill>
        <p:spPr bwMode="auto">
          <a:xfrm>
            <a:off x="5867400" y="1066800"/>
            <a:ext cx="2862263" cy="2514600"/>
          </a:xfrm>
          <a:prstGeom prst="rect">
            <a:avLst/>
          </a:prstGeom>
          <a:noFill/>
          <a:ln w="9525">
            <a:noFill/>
            <a:miter lim="800000"/>
            <a:headEnd/>
            <a:tailEnd/>
          </a:ln>
        </p:spPr>
      </p:pic>
      <p:sp>
        <p:nvSpPr>
          <p:cNvPr id="14" name="Rectangle 13"/>
          <p:cNvSpPr/>
          <p:nvPr/>
        </p:nvSpPr>
        <p:spPr>
          <a:xfrm>
            <a:off x="381000" y="5334000"/>
            <a:ext cx="5791200" cy="2286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cstate="email">
            <a:lum bright="70000" contrast="-70000"/>
          </a:blip>
          <a:srcRect/>
          <a:stretch>
            <a:fillRect/>
          </a:stretch>
        </p:blipFill>
        <p:spPr bwMode="auto">
          <a:xfrm>
            <a:off x="304800" y="1147763"/>
            <a:ext cx="8839200" cy="5710237"/>
          </a:xfrm>
          <a:prstGeom prst="rect">
            <a:avLst/>
          </a:prstGeom>
          <a:noFill/>
          <a:ln w="9525">
            <a:noFill/>
            <a:miter lim="800000"/>
            <a:headEnd/>
            <a:tailEnd/>
          </a:ln>
        </p:spPr>
      </p:pic>
      <p:sp>
        <p:nvSpPr>
          <p:cNvPr id="22531" name="TextBox 9"/>
          <p:cNvSpPr txBox="1">
            <a:spLocks noChangeArrowheads="1"/>
          </p:cNvSpPr>
          <p:nvPr/>
        </p:nvSpPr>
        <p:spPr bwMode="auto">
          <a:xfrm>
            <a:off x="457200" y="152400"/>
            <a:ext cx="42672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Basic Arithmetic levels    </a:t>
            </a:r>
          </a:p>
        </p:txBody>
      </p:sp>
      <p:sp>
        <p:nvSpPr>
          <p:cNvPr id="22532" name="TextBox 12"/>
          <p:cNvSpPr txBox="1">
            <a:spLocks noChangeArrowheads="1"/>
          </p:cNvSpPr>
          <p:nvPr/>
        </p:nvSpPr>
        <p:spPr bwMode="auto">
          <a:xfrm>
            <a:off x="304800" y="990600"/>
            <a:ext cx="5715000" cy="1938338"/>
          </a:xfrm>
          <a:prstGeom prst="rect">
            <a:avLst/>
          </a:prstGeom>
          <a:noFill/>
          <a:ln w="9525">
            <a:noFill/>
            <a:miter lim="800000"/>
            <a:headEnd/>
            <a:tailEnd/>
          </a:ln>
        </p:spPr>
        <p:txBody>
          <a:bodyPr>
            <a:spAutoFit/>
          </a:bodyPr>
          <a:lstStyle/>
          <a:p>
            <a:pPr marL="347663" indent="-347663">
              <a:buFont typeface="Wingdings" pitchFamily="2" charset="2"/>
              <a:buChar char="Ø"/>
            </a:pPr>
            <a:r>
              <a:rPr lang="sk-SK" sz="2400">
                <a:latin typeface="Calibri" pitchFamily="34" charset="0"/>
              </a:rPr>
              <a:t>6</a:t>
            </a:r>
            <a:r>
              <a:rPr lang="en-US" sz="2400">
                <a:latin typeface="Calibri" pitchFamily="34" charset="0"/>
              </a:rPr>
              <a:t>2% of the children may complete primary without learning how to do division at grade II competencies</a:t>
            </a:r>
          </a:p>
          <a:p>
            <a:pPr marL="347663" indent="-347663">
              <a:buFont typeface="Wingdings" pitchFamily="2" charset="2"/>
              <a:buChar char="Ø"/>
            </a:pPr>
            <a:r>
              <a:rPr lang="en-US" sz="2400">
                <a:latin typeface="Calibri" pitchFamily="34" charset="0"/>
              </a:rPr>
              <a:t>Balochistan children of Class 3  have the poorest scores in Arithmetic, only 5% </a:t>
            </a:r>
            <a:r>
              <a:rPr lang="en-US" sz="2400" b="1">
                <a:latin typeface="Calibri" pitchFamily="34" charset="0"/>
              </a:rPr>
              <a:t> </a:t>
            </a:r>
            <a:endParaRPr lang="sk-SK" sz="2400" b="1">
              <a:latin typeface="Calibri" pitchFamily="34" charset="0"/>
            </a:endParaRPr>
          </a:p>
        </p:txBody>
      </p:sp>
      <p:sp>
        <p:nvSpPr>
          <p:cNvPr id="22533" name="TextBox 10"/>
          <p:cNvSpPr txBox="1">
            <a:spLocks noChangeArrowheads="1"/>
          </p:cNvSpPr>
          <p:nvPr/>
        </p:nvSpPr>
        <p:spPr bwMode="auto">
          <a:xfrm>
            <a:off x="6781800" y="1143000"/>
            <a:ext cx="1447800" cy="400050"/>
          </a:xfrm>
          <a:prstGeom prst="rect">
            <a:avLst/>
          </a:prstGeom>
          <a:solidFill>
            <a:srgbClr val="0070C0"/>
          </a:solidFill>
          <a:ln w="9525">
            <a:noFill/>
            <a:miter lim="800000"/>
            <a:headEnd/>
            <a:tailEnd/>
          </a:ln>
        </p:spPr>
        <p:txBody>
          <a:bodyPr>
            <a:spAutoFit/>
          </a:bodyPr>
          <a:lstStyle/>
          <a:p>
            <a:r>
              <a:rPr lang="en-US" sz="2000" b="1">
                <a:solidFill>
                  <a:schemeClr val="bg1"/>
                </a:solidFill>
                <a:latin typeface="Calibri" pitchFamily="34" charset="0"/>
              </a:rPr>
              <a:t>Std  2 level  </a:t>
            </a:r>
          </a:p>
        </p:txBody>
      </p:sp>
      <p:cxnSp>
        <p:nvCxnSpPr>
          <p:cNvPr id="14" name="Straight Connector 13"/>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2536" name="Picture 4"/>
          <p:cNvPicPr>
            <a:picLocks noChangeAspect="1" noChangeArrowheads="1"/>
          </p:cNvPicPr>
          <p:nvPr/>
        </p:nvPicPr>
        <p:blipFill>
          <a:blip r:embed="rId3" cstate="email"/>
          <a:srcRect/>
          <a:stretch>
            <a:fillRect/>
          </a:stretch>
        </p:blipFill>
        <p:spPr bwMode="auto">
          <a:xfrm>
            <a:off x="6248400" y="1600200"/>
            <a:ext cx="2538413" cy="1981200"/>
          </a:xfrm>
          <a:prstGeom prst="rect">
            <a:avLst/>
          </a:prstGeom>
          <a:noFill/>
          <a:ln w="9525">
            <a:noFill/>
            <a:miter lim="800000"/>
            <a:headEnd/>
            <a:tailEnd/>
          </a:ln>
        </p:spPr>
      </p:pic>
      <p:pic>
        <p:nvPicPr>
          <p:cNvPr id="22537" name="Picture 7"/>
          <p:cNvPicPr>
            <a:picLocks noChangeAspect="1" noChangeArrowheads="1"/>
          </p:cNvPicPr>
          <p:nvPr/>
        </p:nvPicPr>
        <p:blipFill>
          <a:blip r:embed="rId4" cstate="email"/>
          <a:srcRect/>
          <a:stretch>
            <a:fillRect/>
          </a:stretch>
        </p:blipFill>
        <p:spPr bwMode="auto">
          <a:xfrm>
            <a:off x="6629400" y="0"/>
            <a:ext cx="2514600" cy="990600"/>
          </a:xfrm>
          <a:prstGeom prst="rect">
            <a:avLst/>
          </a:prstGeom>
          <a:noFill/>
          <a:ln w="9525">
            <a:noFill/>
            <a:miter lim="800000"/>
            <a:headEnd/>
            <a:tailEnd/>
          </a:ln>
        </p:spPr>
      </p:pic>
      <p:pic>
        <p:nvPicPr>
          <p:cNvPr id="22538" name="Picture 2"/>
          <p:cNvPicPr>
            <a:picLocks noChangeAspect="1" noChangeArrowheads="1"/>
          </p:cNvPicPr>
          <p:nvPr/>
        </p:nvPicPr>
        <p:blipFill>
          <a:blip r:embed="rId5" cstate="email"/>
          <a:srcRect/>
          <a:stretch>
            <a:fillRect/>
          </a:stretch>
        </p:blipFill>
        <p:spPr bwMode="auto">
          <a:xfrm>
            <a:off x="457200" y="3505200"/>
            <a:ext cx="4927600" cy="2949575"/>
          </a:xfrm>
          <a:prstGeom prst="rect">
            <a:avLst/>
          </a:prstGeom>
          <a:noFill/>
          <a:ln w="9525">
            <a:noFill/>
            <a:miter lim="800000"/>
            <a:headEnd/>
            <a:tailEnd/>
          </a:ln>
        </p:spPr>
      </p:pic>
      <p:pic>
        <p:nvPicPr>
          <p:cNvPr id="22539" name="Picture 3"/>
          <p:cNvPicPr>
            <a:picLocks noChangeAspect="1" noChangeArrowheads="1"/>
          </p:cNvPicPr>
          <p:nvPr/>
        </p:nvPicPr>
        <p:blipFill>
          <a:blip r:embed="rId6" cstate="email"/>
          <a:srcRect/>
          <a:stretch>
            <a:fillRect/>
          </a:stretch>
        </p:blipFill>
        <p:spPr bwMode="auto">
          <a:xfrm>
            <a:off x="5638800" y="3657600"/>
            <a:ext cx="3222625" cy="2909888"/>
          </a:xfrm>
          <a:prstGeom prst="rect">
            <a:avLst/>
          </a:prstGeom>
          <a:noFill/>
          <a:ln w="9525">
            <a:noFill/>
            <a:miter lim="800000"/>
            <a:headEnd/>
            <a:tailEnd/>
          </a:ln>
        </p:spPr>
      </p:pic>
      <p:sp>
        <p:nvSpPr>
          <p:cNvPr id="13" name="Rectangle 12"/>
          <p:cNvSpPr/>
          <p:nvPr/>
        </p:nvSpPr>
        <p:spPr>
          <a:xfrm>
            <a:off x="457200" y="4724400"/>
            <a:ext cx="4953000" cy="2746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71488" y="5154613"/>
            <a:ext cx="4953000" cy="27305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3555" name="TextBox 9"/>
          <p:cNvSpPr txBox="1">
            <a:spLocks noChangeArrowheads="1"/>
          </p:cNvSpPr>
          <p:nvPr/>
        </p:nvSpPr>
        <p:spPr bwMode="auto">
          <a:xfrm>
            <a:off x="381000" y="381000"/>
            <a:ext cx="82296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Learning levels</a:t>
            </a:r>
          </a:p>
        </p:txBody>
      </p:sp>
      <p:cxnSp>
        <p:nvCxnSpPr>
          <p:cNvPr id="15" name="Straight Connector 14"/>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558" name="TextBox 12"/>
          <p:cNvSpPr txBox="1">
            <a:spLocks noChangeArrowheads="1"/>
          </p:cNvSpPr>
          <p:nvPr/>
        </p:nvSpPr>
        <p:spPr bwMode="auto">
          <a:xfrm>
            <a:off x="533400" y="1066800"/>
            <a:ext cx="8153400" cy="5632450"/>
          </a:xfrm>
          <a:prstGeom prst="rect">
            <a:avLst/>
          </a:prstGeom>
          <a:noFill/>
          <a:ln w="9525">
            <a:noFill/>
            <a:miter lim="800000"/>
            <a:headEnd/>
            <a:tailEnd/>
          </a:ln>
        </p:spPr>
        <p:txBody>
          <a:bodyPr>
            <a:spAutoFit/>
          </a:bodyPr>
          <a:lstStyle/>
          <a:p>
            <a:pPr>
              <a:buFont typeface="Wingdings" pitchFamily="2" charset="2"/>
              <a:buChar char="Ø"/>
            </a:pPr>
            <a:endParaRPr lang="en-US" sz="2400" b="1">
              <a:latin typeface="Calibri" pitchFamily="34" charset="0"/>
            </a:endParaRPr>
          </a:p>
          <a:p>
            <a:pPr>
              <a:buFont typeface="Wingdings" pitchFamily="2" charset="2"/>
              <a:buChar char="Ø"/>
            </a:pPr>
            <a:r>
              <a:rPr lang="en-US" sz="2400" b="1">
                <a:latin typeface="Calibri" pitchFamily="34" charset="0"/>
              </a:rPr>
              <a:t>The consistently better districts in ALL three subjects include </a:t>
            </a:r>
          </a:p>
          <a:p>
            <a:pPr lvl="1">
              <a:buFont typeface="Wingdings" pitchFamily="2" charset="2"/>
              <a:buChar char="Ø"/>
            </a:pPr>
            <a:r>
              <a:rPr lang="en-US" sz="2400" b="1">
                <a:latin typeface="Calibri" pitchFamily="34" charset="0"/>
              </a:rPr>
              <a:t>Nushki</a:t>
            </a:r>
          </a:p>
          <a:p>
            <a:pPr lvl="1">
              <a:buFont typeface="Wingdings" pitchFamily="2" charset="2"/>
              <a:buChar char="Ø"/>
            </a:pPr>
            <a:r>
              <a:rPr lang="en-US" sz="2400" b="1">
                <a:latin typeface="Calibri" pitchFamily="34" charset="0"/>
              </a:rPr>
              <a:t>Quetta</a:t>
            </a:r>
          </a:p>
          <a:p>
            <a:pPr lvl="1">
              <a:buFont typeface="Wingdings" pitchFamily="2" charset="2"/>
              <a:buChar char="Ø"/>
            </a:pPr>
            <a:endParaRPr lang="en-US" sz="2400" b="1">
              <a:latin typeface="Calibri" pitchFamily="34" charset="0"/>
            </a:endParaRPr>
          </a:p>
          <a:p>
            <a:pPr>
              <a:buFont typeface="Wingdings" pitchFamily="2" charset="2"/>
              <a:buChar char="Ø"/>
            </a:pPr>
            <a:r>
              <a:rPr lang="en-US" sz="2400" b="1">
                <a:latin typeface="Calibri" pitchFamily="34" charset="0"/>
              </a:rPr>
              <a:t>Nushki ranks highest in Learning levels in ENGLISH and  </a:t>
            </a:r>
          </a:p>
          <a:p>
            <a:r>
              <a:rPr lang="en-US" sz="2400" b="1">
                <a:latin typeface="Calibri" pitchFamily="34" charset="0"/>
              </a:rPr>
              <a:t>       ARITHMETICS</a:t>
            </a:r>
          </a:p>
          <a:p>
            <a:pPr lvl="1"/>
            <a:endParaRPr lang="en-US" sz="2400" b="1">
              <a:latin typeface="Calibri" pitchFamily="34" charset="0"/>
            </a:endParaRPr>
          </a:p>
          <a:p>
            <a:endParaRPr lang="en-US" sz="2400" b="1">
              <a:latin typeface="Calibri" pitchFamily="34" charset="0"/>
            </a:endParaRPr>
          </a:p>
          <a:p>
            <a:pPr>
              <a:buFont typeface="Wingdings" pitchFamily="2" charset="2"/>
              <a:buChar char="Ø"/>
            </a:pPr>
            <a:r>
              <a:rPr lang="en-US" sz="2400" b="1">
                <a:latin typeface="Calibri" pitchFamily="34" charset="0"/>
              </a:rPr>
              <a:t>The consistently worse districts in ALL three subjects include </a:t>
            </a:r>
          </a:p>
          <a:p>
            <a:pPr lvl="1">
              <a:buFont typeface="Wingdings" pitchFamily="2" charset="2"/>
              <a:buChar char="Ø"/>
            </a:pPr>
            <a:r>
              <a:rPr lang="en-US" sz="2400" b="1">
                <a:latin typeface="Calibri" pitchFamily="34" charset="0"/>
              </a:rPr>
              <a:t>Chaghi</a:t>
            </a:r>
          </a:p>
          <a:p>
            <a:pPr lvl="1">
              <a:buFont typeface="Wingdings" pitchFamily="2" charset="2"/>
              <a:buChar char="Ø"/>
            </a:pPr>
            <a:r>
              <a:rPr lang="en-US" sz="2400" b="1">
                <a:latin typeface="Calibri" pitchFamily="34" charset="0"/>
              </a:rPr>
              <a:t>Khuzdar </a:t>
            </a:r>
          </a:p>
          <a:p>
            <a:pPr lvl="1">
              <a:buFont typeface="Wingdings" pitchFamily="2" charset="2"/>
              <a:buChar char="Ø"/>
            </a:pPr>
            <a:r>
              <a:rPr lang="en-US" sz="2400" b="1">
                <a:latin typeface="Calibri" pitchFamily="34" charset="0"/>
              </a:rPr>
              <a:t>Musa Khel</a:t>
            </a:r>
          </a:p>
          <a:p>
            <a:pPr lvl="1">
              <a:buFont typeface="Wingdings" pitchFamily="2" charset="2"/>
              <a:buChar char="Ø"/>
            </a:pPr>
            <a:endParaRPr lang="en-US" sz="2400" b="1">
              <a:latin typeface="Calibri" pitchFamily="34" charset="0"/>
            </a:endParaRPr>
          </a:p>
          <a:p>
            <a:pPr lvl="1">
              <a:buFont typeface="Wingdings" pitchFamily="2" charset="2"/>
              <a:buChar char="Ø"/>
            </a:pPr>
            <a:endParaRPr lang="en-US" sz="2400" b="1">
              <a:latin typeface="Calibri" pitchFamily="34" charset="0"/>
            </a:endParaRPr>
          </a:p>
        </p:txBody>
      </p:sp>
      <p:pic>
        <p:nvPicPr>
          <p:cNvPr id="23559"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4579" name="TextBox 4"/>
          <p:cNvSpPr txBox="1">
            <a:spLocks noChangeArrowheads="1"/>
          </p:cNvSpPr>
          <p:nvPr/>
        </p:nvSpPr>
        <p:spPr bwMode="auto">
          <a:xfrm>
            <a:off x="381000" y="381000"/>
            <a:ext cx="87630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Learning levels – Public vs. Private </a:t>
            </a:r>
          </a:p>
        </p:txBody>
      </p:sp>
      <p:sp>
        <p:nvSpPr>
          <p:cNvPr id="24580" name="TextBox 7"/>
          <p:cNvSpPr txBox="1">
            <a:spLocks noChangeArrowheads="1"/>
          </p:cNvSpPr>
          <p:nvPr/>
        </p:nvSpPr>
        <p:spPr bwMode="auto">
          <a:xfrm>
            <a:off x="457200" y="5867400"/>
            <a:ext cx="8382000" cy="830263"/>
          </a:xfrm>
          <a:prstGeom prst="rect">
            <a:avLst/>
          </a:prstGeom>
          <a:solidFill>
            <a:srgbClr val="0070C0"/>
          </a:solidFill>
          <a:ln w="9525">
            <a:noFill/>
            <a:miter lim="800000"/>
            <a:headEnd/>
            <a:tailEnd/>
          </a:ln>
        </p:spPr>
        <p:txBody>
          <a:bodyPr>
            <a:spAutoFit/>
          </a:bodyPr>
          <a:lstStyle/>
          <a:p>
            <a:pPr algn="ctr"/>
            <a:r>
              <a:rPr lang="en-US" sz="2400" b="1">
                <a:solidFill>
                  <a:schemeClr val="bg1"/>
                </a:solidFill>
                <a:latin typeface="Calibri" pitchFamily="34" charset="0"/>
              </a:rPr>
              <a:t>Reading levels better in Private schools for both English and Urdu</a:t>
            </a:r>
          </a:p>
        </p:txBody>
      </p:sp>
      <p:cxnSp>
        <p:nvCxnSpPr>
          <p:cNvPr id="9" name="Straight Connector 8"/>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583"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
        <p:nvSpPr>
          <p:cNvPr id="11" name="Rectangle 10"/>
          <p:cNvSpPr/>
          <p:nvPr/>
        </p:nvSpPr>
        <p:spPr>
          <a:xfrm>
            <a:off x="457200" y="3276600"/>
            <a:ext cx="4343400" cy="2554288"/>
          </a:xfrm>
          <a:prstGeom prst="rect">
            <a:avLst/>
          </a:prstGeom>
          <a:solidFill>
            <a:schemeClr val="tx2">
              <a:lumMod val="60000"/>
              <a:lumOff val="40000"/>
            </a:schemeClr>
          </a:solidFill>
        </p:spPr>
        <p:txBody>
          <a:bodyPr>
            <a:spAutoFit/>
          </a:bodyPr>
          <a:lstStyle/>
          <a:p>
            <a:pPr marL="231775" indent="-231775" fontAlgn="auto">
              <a:spcBef>
                <a:spcPts val="0"/>
              </a:spcBef>
              <a:spcAft>
                <a:spcPts val="0"/>
              </a:spcAft>
              <a:buFont typeface="Wingdings" pitchFamily="2" charset="2"/>
              <a:buChar char="Ø"/>
              <a:defRPr/>
            </a:pPr>
            <a:r>
              <a:rPr lang="en-US" sz="1600" dirty="0">
                <a:latin typeface="+mn-lt"/>
                <a:cs typeface="+mn-cs"/>
              </a:rPr>
              <a:t> </a:t>
            </a:r>
            <a:r>
              <a:rPr lang="en-US" sz="1600" b="1" dirty="0">
                <a:latin typeface="+mn-lt"/>
                <a:cs typeface="+mn-cs"/>
              </a:rPr>
              <a:t>59% </a:t>
            </a:r>
            <a:r>
              <a:rPr lang="en-US" sz="1600" dirty="0">
                <a:solidFill>
                  <a:schemeClr val="bg1"/>
                </a:solidFill>
                <a:latin typeface="+mn-lt"/>
                <a:cs typeface="+mn-cs"/>
              </a:rPr>
              <a:t>children in government and </a:t>
            </a:r>
            <a:r>
              <a:rPr lang="en-US" sz="1600" b="1" dirty="0">
                <a:latin typeface="+mn-lt"/>
                <a:cs typeface="+mn-cs"/>
              </a:rPr>
              <a:t>41% </a:t>
            </a:r>
            <a:r>
              <a:rPr lang="en-US" sz="1600" dirty="0">
                <a:solidFill>
                  <a:schemeClr val="bg1"/>
                </a:solidFill>
                <a:latin typeface="+mn-lt"/>
                <a:cs typeface="+mn-cs"/>
              </a:rPr>
              <a:t>children in private schools in class 5 are still unable to read a class 2 level Urdu text</a:t>
            </a:r>
          </a:p>
          <a:p>
            <a:pPr marL="231775" indent="-231775" fontAlgn="auto">
              <a:spcBef>
                <a:spcPts val="0"/>
              </a:spcBef>
              <a:spcAft>
                <a:spcPts val="0"/>
              </a:spcAft>
              <a:buFont typeface="Wingdings" pitchFamily="2" charset="2"/>
              <a:buChar char="Ø"/>
              <a:defRPr/>
            </a:pPr>
            <a:r>
              <a:rPr lang="en-US" sz="1600" b="1" dirty="0">
                <a:latin typeface="+mn-lt"/>
                <a:cs typeface="+mn-cs"/>
              </a:rPr>
              <a:t>63%</a:t>
            </a:r>
            <a:r>
              <a:rPr lang="en-US" sz="1600" dirty="0">
                <a:solidFill>
                  <a:schemeClr val="bg1"/>
                </a:solidFill>
                <a:latin typeface="+mn-lt"/>
                <a:cs typeface="+mn-cs"/>
              </a:rPr>
              <a:t> of the children in Government schools and </a:t>
            </a:r>
            <a:r>
              <a:rPr lang="en-US" sz="1600" b="1" dirty="0">
                <a:latin typeface="+mn-lt"/>
                <a:cs typeface="+mn-cs"/>
              </a:rPr>
              <a:t>38% </a:t>
            </a:r>
            <a:r>
              <a:rPr lang="en-US" sz="1600" dirty="0">
                <a:solidFill>
                  <a:schemeClr val="bg1"/>
                </a:solidFill>
                <a:latin typeface="+mn-lt"/>
                <a:cs typeface="+mn-cs"/>
              </a:rPr>
              <a:t>of children in private schools may complete primary without learning how to read fluently in English at grade II competencies</a:t>
            </a:r>
          </a:p>
          <a:p>
            <a:pPr marL="231775" indent="-231775" fontAlgn="auto">
              <a:spcBef>
                <a:spcPts val="0"/>
              </a:spcBef>
              <a:spcAft>
                <a:spcPts val="0"/>
              </a:spcAft>
              <a:buFont typeface="Wingdings" pitchFamily="2" charset="2"/>
              <a:buChar char="Ø"/>
              <a:defRPr/>
            </a:pPr>
            <a:r>
              <a:rPr lang="en-US" sz="1600" b="1" dirty="0">
                <a:latin typeface="+mn-lt"/>
                <a:cs typeface="+mn-cs"/>
              </a:rPr>
              <a:t>62%</a:t>
            </a:r>
            <a:r>
              <a:rPr lang="en-US" sz="1600" dirty="0">
                <a:solidFill>
                  <a:schemeClr val="bg1"/>
                </a:solidFill>
                <a:latin typeface="+mn-lt"/>
                <a:cs typeface="+mn-cs"/>
              </a:rPr>
              <a:t> of the children in Government schools and </a:t>
            </a:r>
            <a:r>
              <a:rPr lang="en-US" sz="1600" b="1" dirty="0">
                <a:latin typeface="+mn-lt"/>
                <a:cs typeface="+mn-cs"/>
              </a:rPr>
              <a:t>60% </a:t>
            </a:r>
            <a:r>
              <a:rPr lang="en-US" sz="1600" dirty="0">
                <a:solidFill>
                  <a:schemeClr val="bg1"/>
                </a:solidFill>
                <a:latin typeface="+mn-lt"/>
                <a:cs typeface="+mn-cs"/>
              </a:rPr>
              <a:t>of children in private schools in class 5 are still unable to do division</a:t>
            </a:r>
          </a:p>
        </p:txBody>
      </p:sp>
      <p:pic>
        <p:nvPicPr>
          <p:cNvPr id="24585" name="Picture 1"/>
          <p:cNvPicPr>
            <a:picLocks noChangeAspect="1" noChangeArrowheads="1"/>
          </p:cNvPicPr>
          <p:nvPr/>
        </p:nvPicPr>
        <p:blipFill>
          <a:blip r:embed="rId4" cstate="email"/>
          <a:srcRect/>
          <a:stretch>
            <a:fillRect/>
          </a:stretch>
        </p:blipFill>
        <p:spPr bwMode="auto">
          <a:xfrm>
            <a:off x="457200" y="990600"/>
            <a:ext cx="4267200" cy="2228850"/>
          </a:xfrm>
          <a:prstGeom prst="rect">
            <a:avLst/>
          </a:prstGeom>
          <a:noFill/>
          <a:ln w="9525">
            <a:noFill/>
            <a:miter lim="800000"/>
            <a:headEnd/>
            <a:tailEnd/>
          </a:ln>
        </p:spPr>
      </p:pic>
      <p:pic>
        <p:nvPicPr>
          <p:cNvPr id="24586" name="Picture 2"/>
          <p:cNvPicPr>
            <a:picLocks noChangeAspect="1" noChangeArrowheads="1"/>
          </p:cNvPicPr>
          <p:nvPr/>
        </p:nvPicPr>
        <p:blipFill>
          <a:blip r:embed="rId5" cstate="email"/>
          <a:srcRect/>
          <a:stretch>
            <a:fillRect/>
          </a:stretch>
        </p:blipFill>
        <p:spPr bwMode="auto">
          <a:xfrm>
            <a:off x="4849813" y="963613"/>
            <a:ext cx="3952875" cy="2371725"/>
          </a:xfrm>
          <a:prstGeom prst="rect">
            <a:avLst/>
          </a:prstGeom>
          <a:noFill/>
          <a:ln w="9525">
            <a:noFill/>
            <a:miter lim="800000"/>
            <a:headEnd/>
            <a:tailEnd/>
          </a:ln>
        </p:spPr>
      </p:pic>
      <p:pic>
        <p:nvPicPr>
          <p:cNvPr id="24587" name="Picture 3"/>
          <p:cNvPicPr>
            <a:picLocks noChangeAspect="1" noChangeArrowheads="1"/>
          </p:cNvPicPr>
          <p:nvPr/>
        </p:nvPicPr>
        <p:blipFill>
          <a:blip r:embed="rId6" cstate="email"/>
          <a:srcRect/>
          <a:stretch>
            <a:fillRect/>
          </a:stretch>
        </p:blipFill>
        <p:spPr bwMode="auto">
          <a:xfrm>
            <a:off x="4876800" y="3352800"/>
            <a:ext cx="3952875"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5603" name="TextBox 4"/>
          <p:cNvSpPr txBox="1">
            <a:spLocks noChangeArrowheads="1"/>
          </p:cNvSpPr>
          <p:nvPr/>
        </p:nvSpPr>
        <p:spPr bwMode="auto">
          <a:xfrm>
            <a:off x="457200" y="228600"/>
            <a:ext cx="86868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Learning levels – Boys vs. Girls </a:t>
            </a:r>
          </a:p>
        </p:txBody>
      </p:sp>
      <p:sp>
        <p:nvSpPr>
          <p:cNvPr id="25604" name="TextBox 7"/>
          <p:cNvSpPr txBox="1">
            <a:spLocks noChangeArrowheads="1"/>
          </p:cNvSpPr>
          <p:nvPr/>
        </p:nvSpPr>
        <p:spPr bwMode="auto">
          <a:xfrm>
            <a:off x="228600" y="914400"/>
            <a:ext cx="8534400" cy="1384300"/>
          </a:xfrm>
          <a:prstGeom prst="rect">
            <a:avLst/>
          </a:prstGeom>
          <a:noFill/>
          <a:ln w="9525">
            <a:noFill/>
            <a:miter lim="800000"/>
            <a:headEnd/>
            <a:tailEnd/>
          </a:ln>
        </p:spPr>
        <p:txBody>
          <a:bodyPr>
            <a:spAutoFit/>
          </a:bodyPr>
          <a:lstStyle/>
          <a:p>
            <a:pPr algn="ctr"/>
            <a:endParaRPr lang="en-US" sz="2800" b="1">
              <a:latin typeface="Calibri" pitchFamily="34" charset="0"/>
            </a:endParaRPr>
          </a:p>
          <a:p>
            <a:pPr algn="ctr"/>
            <a:r>
              <a:rPr lang="en-US" sz="2800" b="1">
                <a:latin typeface="Calibri" pitchFamily="34" charset="0"/>
              </a:rPr>
              <a:t>Learning levels better for boys in Urdu , English and Arithmetic</a:t>
            </a:r>
          </a:p>
        </p:txBody>
      </p:sp>
      <p:cxnSp>
        <p:nvCxnSpPr>
          <p:cNvPr id="9" name="Straight Connector 8"/>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607"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pic>
        <p:nvPicPr>
          <p:cNvPr id="25608" name="Picture 1"/>
          <p:cNvPicPr>
            <a:picLocks noChangeAspect="1" noChangeArrowheads="1"/>
          </p:cNvPicPr>
          <p:nvPr/>
        </p:nvPicPr>
        <p:blipFill>
          <a:blip r:embed="rId4" cstate="email"/>
          <a:srcRect/>
          <a:stretch>
            <a:fillRect/>
          </a:stretch>
        </p:blipFill>
        <p:spPr bwMode="auto">
          <a:xfrm>
            <a:off x="533400" y="2438400"/>
            <a:ext cx="2667000" cy="3429000"/>
          </a:xfrm>
          <a:prstGeom prst="rect">
            <a:avLst/>
          </a:prstGeom>
          <a:noFill/>
          <a:ln w="9525">
            <a:noFill/>
            <a:miter lim="800000"/>
            <a:headEnd/>
            <a:tailEnd/>
          </a:ln>
        </p:spPr>
      </p:pic>
      <p:pic>
        <p:nvPicPr>
          <p:cNvPr id="25609" name="Picture 2"/>
          <p:cNvPicPr>
            <a:picLocks noChangeAspect="1" noChangeArrowheads="1"/>
          </p:cNvPicPr>
          <p:nvPr/>
        </p:nvPicPr>
        <p:blipFill>
          <a:blip r:embed="rId5" cstate="email"/>
          <a:srcRect/>
          <a:stretch>
            <a:fillRect/>
          </a:stretch>
        </p:blipFill>
        <p:spPr bwMode="auto">
          <a:xfrm>
            <a:off x="3303588" y="2438400"/>
            <a:ext cx="2667000" cy="3429000"/>
          </a:xfrm>
          <a:prstGeom prst="rect">
            <a:avLst/>
          </a:prstGeom>
          <a:noFill/>
          <a:ln w="9525">
            <a:noFill/>
            <a:miter lim="800000"/>
            <a:headEnd/>
            <a:tailEnd/>
          </a:ln>
        </p:spPr>
      </p:pic>
      <p:pic>
        <p:nvPicPr>
          <p:cNvPr id="25610" name="Picture 3"/>
          <p:cNvPicPr>
            <a:picLocks noChangeAspect="1" noChangeArrowheads="1"/>
          </p:cNvPicPr>
          <p:nvPr/>
        </p:nvPicPr>
        <p:blipFill>
          <a:blip r:embed="rId6" cstate="email"/>
          <a:srcRect/>
          <a:stretch>
            <a:fillRect/>
          </a:stretch>
        </p:blipFill>
        <p:spPr bwMode="auto">
          <a:xfrm>
            <a:off x="6172200" y="2438400"/>
            <a:ext cx="2686050" cy="3429000"/>
          </a:xfrm>
          <a:prstGeom prst="rect">
            <a:avLst/>
          </a:prstGeom>
          <a:noFill/>
          <a:ln w="9525">
            <a:noFill/>
            <a:miter lim="800000"/>
            <a:headEnd/>
            <a:tailEnd/>
          </a:ln>
        </p:spPr>
      </p:pic>
      <p:sp>
        <p:nvSpPr>
          <p:cNvPr id="11" name="Rectangle 10"/>
          <p:cNvSpPr/>
          <p:nvPr/>
        </p:nvSpPr>
        <p:spPr>
          <a:xfrm>
            <a:off x="2209800" y="4281488"/>
            <a:ext cx="512763" cy="758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938713" y="4240213"/>
            <a:ext cx="549275" cy="776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7869238" y="4184650"/>
            <a:ext cx="411162" cy="6397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 name="Title 1"/>
          <p:cNvSpPr>
            <a:spLocks noGrp="1"/>
          </p:cNvSpPr>
          <p:nvPr>
            <p:ph type="title"/>
          </p:nvPr>
        </p:nvSpPr>
        <p:spPr>
          <a:xfrm>
            <a:off x="457200" y="274638"/>
            <a:ext cx="8229600" cy="1077912"/>
          </a:xfrm>
        </p:spPr>
        <p:txBody>
          <a:bodyPr rtlCol="0">
            <a:spAutoFit/>
          </a:bodyPr>
          <a:lstStyle/>
          <a:p>
            <a:pPr algn="l" eaLnBrk="1" fontAlgn="auto" hangingPunct="1">
              <a:spcBef>
                <a:spcPts val="0"/>
              </a:spcBef>
              <a:spcAft>
                <a:spcPts val="0"/>
              </a:spcAft>
              <a:defRPr/>
            </a:pPr>
            <a:r>
              <a:rPr lang="en-US" sz="3200" b="1" dirty="0" smtClean="0">
                <a:solidFill>
                  <a:srgbClr val="0070C0"/>
                </a:solidFill>
                <a:latin typeface="+mn-lt"/>
                <a:ea typeface="+mn-ea"/>
                <a:cs typeface="+mn-cs"/>
              </a:rPr>
              <a:t>Learning Levels for Out of School </a:t>
            </a:r>
            <a:br>
              <a:rPr lang="en-US" sz="3200" b="1" dirty="0" smtClean="0">
                <a:solidFill>
                  <a:srgbClr val="0070C0"/>
                </a:solidFill>
                <a:latin typeface="+mn-lt"/>
                <a:ea typeface="+mn-ea"/>
                <a:cs typeface="+mn-cs"/>
              </a:rPr>
            </a:br>
            <a:r>
              <a:rPr lang="en-US" sz="3200" b="1" dirty="0" smtClean="0">
                <a:solidFill>
                  <a:srgbClr val="0070C0"/>
                </a:solidFill>
                <a:latin typeface="+mn-lt"/>
                <a:ea typeface="+mn-ea"/>
                <a:cs typeface="+mn-cs"/>
              </a:rPr>
              <a:t>Children in Punjab</a:t>
            </a:r>
            <a:endParaRPr lang="en-US" sz="3200" b="1" dirty="0">
              <a:solidFill>
                <a:srgbClr val="0070C0"/>
              </a:solidFill>
              <a:latin typeface="+mn-lt"/>
              <a:ea typeface="+mn-ea"/>
              <a:cs typeface="+mn-cs"/>
            </a:endParaRPr>
          </a:p>
        </p:txBody>
      </p:sp>
      <p:sp>
        <p:nvSpPr>
          <p:cNvPr id="26628" name="Content Placeholder 2"/>
          <p:cNvSpPr>
            <a:spLocks noGrp="1"/>
          </p:cNvSpPr>
          <p:nvPr>
            <p:ph idx="1"/>
          </p:nvPr>
        </p:nvSpPr>
        <p:spPr>
          <a:xfrm>
            <a:off x="457200" y="1600200"/>
            <a:ext cx="8229600" cy="1219200"/>
          </a:xfrm>
        </p:spPr>
        <p:txBody>
          <a:bodyPr/>
          <a:lstStyle/>
          <a:p>
            <a:pPr eaLnBrk="1" hangingPunct="1"/>
            <a:r>
              <a:rPr lang="en-US" smtClean="0"/>
              <a:t>33% of out-of-school children can read Letters in Urdu.</a:t>
            </a:r>
          </a:p>
        </p:txBody>
      </p:sp>
      <p:cxnSp>
        <p:nvCxnSpPr>
          <p:cNvPr id="5" name="Straight Connector 4"/>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631" name="Picture 2"/>
          <p:cNvPicPr>
            <a:picLocks noChangeAspect="1" noChangeArrowheads="1"/>
          </p:cNvPicPr>
          <p:nvPr/>
        </p:nvPicPr>
        <p:blipFill>
          <a:blip r:embed="rId3" cstate="email"/>
          <a:srcRect/>
          <a:stretch>
            <a:fillRect/>
          </a:stretch>
        </p:blipFill>
        <p:spPr bwMode="auto">
          <a:xfrm>
            <a:off x="838200" y="2819400"/>
            <a:ext cx="7848600" cy="3763963"/>
          </a:xfrm>
          <a:prstGeom prst="rect">
            <a:avLst/>
          </a:prstGeom>
          <a:noFill/>
          <a:ln w="9525">
            <a:noFill/>
            <a:miter lim="800000"/>
            <a:headEnd/>
            <a:tailEnd/>
          </a:ln>
        </p:spPr>
      </p:pic>
      <p:sp>
        <p:nvSpPr>
          <p:cNvPr id="8" name="Rectangle 7"/>
          <p:cNvSpPr/>
          <p:nvPr/>
        </p:nvSpPr>
        <p:spPr>
          <a:xfrm>
            <a:off x="838200" y="4038600"/>
            <a:ext cx="7848600" cy="304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33" name="Picture 7"/>
          <p:cNvPicPr>
            <a:picLocks noChangeAspect="1" noChangeArrowheads="1"/>
          </p:cNvPicPr>
          <p:nvPr/>
        </p:nvPicPr>
        <p:blipFill>
          <a:blip r:embed="rId4"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7651"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27652" name="TextBox 6"/>
          <p:cNvSpPr txBox="1">
            <a:spLocks noChangeArrowheads="1"/>
          </p:cNvSpPr>
          <p:nvPr/>
        </p:nvSpPr>
        <p:spPr bwMode="auto">
          <a:xfrm>
            <a:off x="304800" y="2819400"/>
            <a:ext cx="5943600" cy="1077913"/>
          </a:xfrm>
          <a:prstGeom prst="rect">
            <a:avLst/>
          </a:prstGeom>
          <a:solidFill>
            <a:srgbClr val="0070C0"/>
          </a:solidFill>
          <a:ln w="9525">
            <a:noFill/>
            <a:miter lim="800000"/>
            <a:headEnd/>
            <a:tailEnd/>
          </a:ln>
        </p:spPr>
        <p:txBody>
          <a:bodyPr>
            <a:spAutoFit/>
          </a:bodyPr>
          <a:lstStyle/>
          <a:p>
            <a:pPr>
              <a:buClr>
                <a:srgbClr val="7030A0"/>
              </a:buClr>
              <a:buSzPct val="160000"/>
            </a:pPr>
            <a:r>
              <a:rPr lang="en-US" sz="3200">
                <a:solidFill>
                  <a:schemeClr val="bg1"/>
                </a:solidFill>
                <a:latin typeface="Calibri" pitchFamily="34" charset="0"/>
              </a:rPr>
              <a:t>Section IV :  Private Supplementary Tuition?  </a:t>
            </a:r>
          </a:p>
        </p:txBody>
      </p:sp>
      <p:cxnSp>
        <p:nvCxnSpPr>
          <p:cNvPr id="10" name="Straight Connector 9"/>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655"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istrator\Desktop\ASER pictures\350x.jpg"/>
          <p:cNvPicPr>
            <a:picLocks noChangeAspect="1" noChangeArrowheads="1"/>
          </p:cNvPicPr>
          <p:nvPr/>
        </p:nvPicPr>
        <p:blipFill>
          <a:blip r:embed="rId2" cstate="email">
            <a:lum bright="70000" contrast="-70000"/>
          </a:blip>
          <a:srcRect/>
          <a:stretch>
            <a:fillRect/>
          </a:stretch>
        </p:blipFill>
        <p:spPr bwMode="auto">
          <a:xfrm>
            <a:off x="381000" y="1031966"/>
            <a:ext cx="8559362" cy="5673634"/>
          </a:xfrm>
          <a:prstGeom prst="rect">
            <a:avLst/>
          </a:prstGeom>
          <a:noFill/>
          <a:effectLst>
            <a:softEdge rad="127000"/>
          </a:effectLst>
        </p:spPr>
      </p:pic>
      <p:sp>
        <p:nvSpPr>
          <p:cNvPr id="28675" name="TextBox 9"/>
          <p:cNvSpPr txBox="1">
            <a:spLocks noChangeArrowheads="1"/>
          </p:cNvSpPr>
          <p:nvPr/>
        </p:nvSpPr>
        <p:spPr bwMode="auto">
          <a:xfrm>
            <a:off x="304800" y="457200"/>
            <a:ext cx="86868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Additional learning support </a:t>
            </a:r>
          </a:p>
        </p:txBody>
      </p:sp>
      <p:cxnSp>
        <p:nvCxnSpPr>
          <p:cNvPr id="11" name="Straight Connector 10"/>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678" name="TextBox 13"/>
          <p:cNvSpPr txBox="1">
            <a:spLocks noChangeArrowheads="1"/>
          </p:cNvSpPr>
          <p:nvPr/>
        </p:nvSpPr>
        <p:spPr bwMode="auto">
          <a:xfrm>
            <a:off x="457200" y="1143000"/>
            <a:ext cx="8458200" cy="708025"/>
          </a:xfrm>
          <a:prstGeom prst="rect">
            <a:avLst/>
          </a:prstGeom>
          <a:noFill/>
          <a:ln w="9525">
            <a:noFill/>
            <a:miter lim="800000"/>
            <a:headEnd/>
            <a:tailEnd/>
          </a:ln>
        </p:spPr>
        <p:txBody>
          <a:bodyPr>
            <a:spAutoFit/>
          </a:bodyPr>
          <a:lstStyle/>
          <a:p>
            <a:pPr>
              <a:spcAft>
                <a:spcPts val="1200"/>
              </a:spcAft>
              <a:buFont typeface="Wingdings" pitchFamily="2" charset="2"/>
              <a:buChar char="Ø"/>
            </a:pPr>
            <a:r>
              <a:rPr lang="en-US" sz="2000" b="1">
                <a:solidFill>
                  <a:srgbClr val="0070C0"/>
                </a:solidFill>
                <a:latin typeface="Calibri" pitchFamily="34" charset="0"/>
              </a:rPr>
              <a:t>In Balochistan 2% Government and 30% Private enrolled children take tuition</a:t>
            </a:r>
          </a:p>
        </p:txBody>
      </p:sp>
      <p:pic>
        <p:nvPicPr>
          <p:cNvPr id="28679" name="Picture 12"/>
          <p:cNvPicPr>
            <a:picLocks noChangeAspect="1" noChangeArrowheads="1"/>
          </p:cNvPicPr>
          <p:nvPr/>
        </p:nvPicPr>
        <p:blipFill>
          <a:blip r:embed="rId3" cstate="email"/>
          <a:srcRect/>
          <a:stretch>
            <a:fillRect/>
          </a:stretch>
        </p:blipFill>
        <p:spPr bwMode="auto">
          <a:xfrm>
            <a:off x="2971800" y="1676400"/>
            <a:ext cx="3787775" cy="4343400"/>
          </a:xfrm>
          <a:prstGeom prst="rect">
            <a:avLst/>
          </a:prstGeom>
          <a:noFill/>
          <a:ln w="9525">
            <a:noFill/>
            <a:miter lim="800000"/>
            <a:headEnd/>
            <a:tailEnd/>
          </a:ln>
        </p:spPr>
      </p:pic>
      <p:sp>
        <p:nvSpPr>
          <p:cNvPr id="17" name="TextBox 16"/>
          <p:cNvSpPr txBox="1"/>
          <p:nvPr/>
        </p:nvSpPr>
        <p:spPr>
          <a:xfrm>
            <a:off x="1295400" y="4572000"/>
            <a:ext cx="990600" cy="461963"/>
          </a:xfrm>
          <a:prstGeom prst="rect">
            <a:avLst/>
          </a:prstGeom>
          <a:noFill/>
        </p:spPr>
        <p:txBody>
          <a:bodyPr>
            <a:spAutoFit/>
          </a:bodyPr>
          <a:lstStyle/>
          <a:p>
            <a:pPr fontAlgn="auto">
              <a:spcBef>
                <a:spcPts val="0"/>
              </a:spcBef>
              <a:spcAft>
                <a:spcPts val="0"/>
              </a:spcAft>
              <a:defRPr/>
            </a:pPr>
            <a:r>
              <a:rPr lang="en-US" sz="2400" b="1" dirty="0">
                <a:solidFill>
                  <a:schemeClr val="accent1">
                    <a:lumMod val="50000"/>
                  </a:schemeClr>
                </a:solidFill>
                <a:latin typeface="+mn-lt"/>
                <a:cs typeface="+mn-cs"/>
              </a:rPr>
              <a:t>Rural</a:t>
            </a:r>
            <a:r>
              <a:rPr lang="en-US" sz="1600" b="1" dirty="0">
                <a:solidFill>
                  <a:schemeClr val="accent1">
                    <a:lumMod val="50000"/>
                  </a:schemeClr>
                </a:solidFill>
                <a:latin typeface="+mn-lt"/>
                <a:cs typeface="+mn-cs"/>
              </a:rPr>
              <a:t> </a:t>
            </a:r>
          </a:p>
        </p:txBody>
      </p:sp>
      <p:sp>
        <p:nvSpPr>
          <p:cNvPr id="18" name="Oval 17"/>
          <p:cNvSpPr/>
          <p:nvPr/>
        </p:nvSpPr>
        <p:spPr>
          <a:xfrm>
            <a:off x="2895600" y="2743200"/>
            <a:ext cx="4038600" cy="5334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82" name="Picture 7"/>
          <p:cNvPicPr>
            <a:picLocks noChangeAspect="1" noChangeArrowheads="1"/>
          </p:cNvPicPr>
          <p:nvPr/>
        </p:nvPicPr>
        <p:blipFill>
          <a:blip r:embed="rId4"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9699"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29700" name="TextBox 6"/>
          <p:cNvSpPr txBox="1">
            <a:spLocks noChangeArrowheads="1"/>
          </p:cNvSpPr>
          <p:nvPr/>
        </p:nvSpPr>
        <p:spPr bwMode="auto">
          <a:xfrm>
            <a:off x="304800" y="2819400"/>
            <a:ext cx="5943600" cy="584200"/>
          </a:xfrm>
          <a:prstGeom prst="rect">
            <a:avLst/>
          </a:prstGeom>
          <a:solidFill>
            <a:srgbClr val="0070C0"/>
          </a:solidFill>
          <a:ln w="9525">
            <a:noFill/>
            <a:miter lim="800000"/>
            <a:headEnd/>
            <a:tailEnd/>
          </a:ln>
        </p:spPr>
        <p:txBody>
          <a:bodyPr>
            <a:spAutoFit/>
          </a:bodyPr>
          <a:lstStyle/>
          <a:p>
            <a:pPr>
              <a:buClr>
                <a:srgbClr val="7030A0"/>
              </a:buClr>
              <a:buSzPct val="160000"/>
            </a:pPr>
            <a:r>
              <a:rPr lang="en-US" sz="3200">
                <a:solidFill>
                  <a:schemeClr val="bg1"/>
                </a:solidFill>
                <a:latin typeface="Calibri" pitchFamily="34" charset="0"/>
              </a:rPr>
              <a:t>Section V : Attendance?  </a:t>
            </a:r>
          </a:p>
        </p:txBody>
      </p:sp>
      <p:cxnSp>
        <p:nvCxnSpPr>
          <p:cNvPr id="10" name="Straight Connector 9"/>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9703"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Administrator\Desktop\ASER pictures\DSC_0601.JPG"/>
          <p:cNvPicPr>
            <a:picLocks noChangeAspect="1" noChangeArrowheads="1"/>
          </p:cNvPicPr>
          <p:nvPr/>
        </p:nvPicPr>
        <p:blipFill>
          <a:blip r:embed="rId2" cstate="email">
            <a:lum bright="70000" contrast="-70000"/>
          </a:blip>
          <a:srcRect/>
          <a:stretch>
            <a:fillRect/>
          </a:stretch>
        </p:blipFill>
        <p:spPr bwMode="auto">
          <a:xfrm>
            <a:off x="304800" y="998538"/>
            <a:ext cx="8839200" cy="5859462"/>
          </a:xfrm>
          <a:prstGeom prst="rect">
            <a:avLst/>
          </a:prstGeom>
          <a:noFill/>
          <a:ln w="9525">
            <a:noFill/>
            <a:miter lim="800000"/>
            <a:headEnd/>
            <a:tailEnd/>
          </a:ln>
        </p:spPr>
      </p:pic>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726" name="TextBox 15"/>
          <p:cNvSpPr txBox="1">
            <a:spLocks noChangeArrowheads="1"/>
          </p:cNvSpPr>
          <p:nvPr/>
        </p:nvSpPr>
        <p:spPr bwMode="auto">
          <a:xfrm>
            <a:off x="533400" y="914400"/>
            <a:ext cx="8382000" cy="2770188"/>
          </a:xfrm>
          <a:prstGeom prst="rect">
            <a:avLst/>
          </a:prstGeom>
          <a:noFill/>
          <a:ln w="9525">
            <a:noFill/>
            <a:miter lim="800000"/>
            <a:headEnd/>
            <a:tailEnd/>
          </a:ln>
        </p:spPr>
        <p:txBody>
          <a:bodyPr>
            <a:spAutoFit/>
          </a:bodyPr>
          <a:lstStyle/>
          <a:p>
            <a:pPr algn="just">
              <a:spcAft>
                <a:spcPts val="1200"/>
              </a:spcAft>
              <a:buClr>
                <a:srgbClr val="0070C0"/>
              </a:buClr>
            </a:pPr>
            <a:r>
              <a:rPr lang="en-US" sz="2400">
                <a:latin typeface="Calibri" pitchFamily="34" charset="0"/>
              </a:rPr>
              <a:t> </a:t>
            </a:r>
          </a:p>
          <a:p>
            <a:pPr algn="just">
              <a:spcAft>
                <a:spcPts val="1200"/>
              </a:spcAft>
              <a:buClr>
                <a:srgbClr val="0070C0"/>
              </a:buClr>
              <a:buFont typeface="Wingdings" pitchFamily="2" charset="2"/>
              <a:buChar char="Ø"/>
            </a:pPr>
            <a:r>
              <a:rPr lang="en-US" sz="2400">
                <a:latin typeface="Calibri" pitchFamily="34" charset="0"/>
              </a:rPr>
              <a:t>Students “attendance as per register” higher compared to “attendance as per headcount” for both Govt. and Private schools</a:t>
            </a:r>
          </a:p>
          <a:p>
            <a:pPr algn="just">
              <a:spcAft>
                <a:spcPts val="1200"/>
              </a:spcAft>
              <a:buClr>
                <a:srgbClr val="0070C0"/>
              </a:buClr>
              <a:buFont typeface="Wingdings" pitchFamily="2" charset="2"/>
              <a:buChar char="Ø"/>
            </a:pPr>
            <a:r>
              <a:rPr lang="en-US" sz="2400">
                <a:latin typeface="Calibri" pitchFamily="34" charset="0"/>
              </a:rPr>
              <a:t>Teachers attendance lower in Government Primary schools (79%) than in Private primary schools (87%) </a:t>
            </a:r>
            <a:endParaRPr lang="en-US" sz="2400" u="sng">
              <a:latin typeface="Calibri" pitchFamily="34" charset="0"/>
            </a:endParaRPr>
          </a:p>
          <a:p>
            <a:pPr algn="just">
              <a:spcAft>
                <a:spcPts val="1200"/>
              </a:spcAft>
              <a:buClr>
                <a:srgbClr val="0070C0"/>
              </a:buClr>
              <a:buFont typeface="Wingdings" pitchFamily="2" charset="2"/>
              <a:buChar char="Ø"/>
            </a:pPr>
            <a:r>
              <a:rPr lang="en-US" sz="2400">
                <a:latin typeface="Calibri" pitchFamily="34" charset="0"/>
              </a:rPr>
              <a:t> Overall better attendance in Private sector</a:t>
            </a:r>
          </a:p>
        </p:txBody>
      </p:sp>
      <p:sp>
        <p:nvSpPr>
          <p:cNvPr id="30727" name="TextBox 13"/>
          <p:cNvSpPr txBox="1">
            <a:spLocks noChangeArrowheads="1"/>
          </p:cNvSpPr>
          <p:nvPr/>
        </p:nvSpPr>
        <p:spPr bwMode="auto">
          <a:xfrm>
            <a:off x="457200" y="228600"/>
            <a:ext cx="8686800" cy="646113"/>
          </a:xfrm>
          <a:prstGeom prst="rect">
            <a:avLst/>
          </a:prstGeom>
          <a:noFill/>
          <a:ln w="9525">
            <a:noFill/>
            <a:miter lim="800000"/>
            <a:headEnd/>
            <a:tailEnd/>
          </a:ln>
        </p:spPr>
        <p:txBody>
          <a:bodyPr>
            <a:spAutoFit/>
          </a:bodyPr>
          <a:lstStyle/>
          <a:p>
            <a:r>
              <a:rPr lang="en-US" sz="3600" b="1">
                <a:solidFill>
                  <a:srgbClr val="0070C0"/>
                </a:solidFill>
                <a:latin typeface="Calibri" pitchFamily="34" charset="0"/>
              </a:rPr>
              <a:t>Attendance</a:t>
            </a:r>
          </a:p>
        </p:txBody>
      </p:sp>
      <p:pic>
        <p:nvPicPr>
          <p:cNvPr id="30728"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pic>
        <p:nvPicPr>
          <p:cNvPr id="30729" name="Picture 1"/>
          <p:cNvPicPr>
            <a:picLocks noChangeAspect="1" noChangeArrowheads="1"/>
          </p:cNvPicPr>
          <p:nvPr/>
        </p:nvPicPr>
        <p:blipFill>
          <a:blip r:embed="rId4" cstate="email"/>
          <a:srcRect/>
          <a:stretch>
            <a:fillRect/>
          </a:stretch>
        </p:blipFill>
        <p:spPr bwMode="auto">
          <a:xfrm>
            <a:off x="533400" y="3886200"/>
            <a:ext cx="83280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icture13.jpg"/>
          <p:cNvPicPr>
            <a:picLocks noChangeAspect="1"/>
          </p:cNvPicPr>
          <p:nvPr/>
        </p:nvPicPr>
        <p:blipFill>
          <a:blip r:embed="rId3" cstate="email">
            <a:lum bright="76000" contrast="-62000"/>
          </a:blip>
          <a:srcRect/>
          <a:stretch>
            <a:fillRect/>
          </a:stretch>
        </p:blipFill>
        <p:spPr bwMode="auto">
          <a:xfrm>
            <a:off x="0" y="1066800"/>
            <a:ext cx="9144000" cy="5791200"/>
          </a:xfrm>
          <a:prstGeom prst="rect">
            <a:avLst/>
          </a:prstGeom>
          <a:noFill/>
          <a:ln w="9525">
            <a:noFill/>
            <a:miter lim="800000"/>
            <a:headEnd/>
            <a:tailEnd/>
          </a:ln>
        </p:spPr>
      </p:pic>
      <p:sp>
        <p:nvSpPr>
          <p:cNvPr id="4099" name="Title 1"/>
          <p:cNvSpPr>
            <a:spLocks noGrp="1"/>
          </p:cNvSpPr>
          <p:nvPr>
            <p:ph type="title"/>
          </p:nvPr>
        </p:nvSpPr>
        <p:spPr>
          <a:xfrm>
            <a:off x="381000" y="533400"/>
            <a:ext cx="8229600" cy="609600"/>
          </a:xfrm>
        </p:spPr>
        <p:txBody>
          <a:bodyPr/>
          <a:lstStyle/>
          <a:p>
            <a:pPr algn="l" eaLnBrk="1" hangingPunct="1"/>
            <a:r>
              <a:rPr lang="en-US" sz="3200" smtClean="0"/>
              <a:t>Scale &amp; Scope of Survey</a:t>
            </a:r>
          </a:p>
        </p:txBody>
      </p:sp>
      <p:sp>
        <p:nvSpPr>
          <p:cNvPr id="32771" name="Content Placeholder 2"/>
          <p:cNvSpPr>
            <a:spLocks noGrp="1"/>
          </p:cNvSpPr>
          <p:nvPr>
            <p:ph idx="1"/>
          </p:nvPr>
        </p:nvSpPr>
        <p:spPr>
          <a:xfrm>
            <a:off x="457200" y="1371600"/>
            <a:ext cx="8229600" cy="5486400"/>
          </a:xfrm>
        </p:spPr>
        <p:txBody>
          <a:bodyPr rtlCol="0">
            <a:noAutofit/>
          </a:bodyPr>
          <a:lstStyle/>
          <a:p>
            <a:pPr marL="1316038" indent="-1316038" eaLnBrk="1" fontAlgn="auto" hangingPunct="1">
              <a:spcAft>
                <a:spcPts val="0"/>
              </a:spcAft>
              <a:buClr>
                <a:schemeClr val="accent1">
                  <a:shade val="75000"/>
                </a:schemeClr>
              </a:buClr>
              <a:buFont typeface="Arial" charset="0"/>
              <a:buNone/>
              <a:tabLst>
                <a:tab pos="1316038" algn="l"/>
              </a:tabLst>
              <a:defRPr/>
            </a:pPr>
            <a:r>
              <a:rPr lang="en-US" sz="2000" b="1" dirty="0" smtClean="0">
                <a:solidFill>
                  <a:schemeClr val="bg2">
                    <a:lumMod val="25000"/>
                  </a:schemeClr>
                </a:solidFill>
                <a:cs typeface="Arial" charset="0"/>
              </a:rPr>
              <a:t>Coverage : </a:t>
            </a:r>
            <a:r>
              <a:rPr lang="en-US" sz="2000" dirty="0" smtClean="0">
                <a:solidFill>
                  <a:schemeClr val="bg2">
                    <a:lumMod val="25000"/>
                  </a:schemeClr>
                </a:solidFill>
                <a:cs typeface="Arial" charset="0"/>
              </a:rPr>
              <a:t>In all five  provinces i.e. </a:t>
            </a:r>
            <a:r>
              <a:rPr lang="en-US" sz="2000" dirty="0" err="1" smtClean="0">
                <a:solidFill>
                  <a:schemeClr val="bg2">
                    <a:lumMod val="25000"/>
                  </a:schemeClr>
                </a:solidFill>
                <a:cs typeface="Arial" charset="0"/>
              </a:rPr>
              <a:t>Sindh</a:t>
            </a:r>
            <a:r>
              <a:rPr lang="en-US" sz="2000" dirty="0" smtClean="0">
                <a:solidFill>
                  <a:schemeClr val="bg2">
                    <a:lumMod val="25000"/>
                  </a:schemeClr>
                </a:solidFill>
                <a:cs typeface="Arial" charset="0"/>
              </a:rPr>
              <a:t>, </a:t>
            </a:r>
            <a:r>
              <a:rPr lang="en-US" sz="2000" dirty="0" err="1" smtClean="0">
                <a:solidFill>
                  <a:schemeClr val="bg2">
                    <a:lumMod val="25000"/>
                  </a:schemeClr>
                </a:solidFill>
                <a:cs typeface="Arial" charset="0"/>
              </a:rPr>
              <a:t>Balochistan</a:t>
            </a:r>
            <a:r>
              <a:rPr lang="en-US" sz="2000" dirty="0" smtClean="0">
                <a:solidFill>
                  <a:schemeClr val="bg2">
                    <a:lumMod val="25000"/>
                  </a:schemeClr>
                </a:solidFill>
                <a:cs typeface="Arial" charset="0"/>
              </a:rPr>
              <a:t>, Punjab, </a:t>
            </a:r>
          </a:p>
          <a:p>
            <a:pPr marL="1316038" indent="-1316038" eaLnBrk="1" fontAlgn="auto" hangingPunct="1">
              <a:spcAft>
                <a:spcPts val="0"/>
              </a:spcAft>
              <a:buClr>
                <a:schemeClr val="accent1">
                  <a:shade val="75000"/>
                </a:schemeClr>
              </a:buClr>
              <a:buFont typeface="Arial" charset="0"/>
              <a:buNone/>
              <a:tabLst>
                <a:tab pos="1316038" algn="l"/>
              </a:tabLst>
              <a:defRPr/>
            </a:pPr>
            <a:r>
              <a:rPr lang="en-US" sz="2000" dirty="0" smtClean="0">
                <a:solidFill>
                  <a:schemeClr val="bg2">
                    <a:lumMod val="25000"/>
                  </a:schemeClr>
                </a:solidFill>
                <a:cs typeface="Arial" charset="0"/>
              </a:rPr>
              <a:t>                     Khyber </a:t>
            </a:r>
            <a:r>
              <a:rPr lang="en-US" sz="2000" dirty="0" err="1" smtClean="0">
                <a:solidFill>
                  <a:schemeClr val="bg2">
                    <a:lumMod val="25000"/>
                  </a:schemeClr>
                </a:solidFill>
                <a:cs typeface="Arial" charset="0"/>
              </a:rPr>
              <a:t>Pakhtoonkhwa</a:t>
            </a:r>
            <a:r>
              <a:rPr lang="en-US" sz="2000" dirty="0" smtClean="0">
                <a:solidFill>
                  <a:schemeClr val="bg2">
                    <a:lumMod val="25000"/>
                  </a:schemeClr>
                </a:solidFill>
                <a:cs typeface="Arial" charset="0"/>
              </a:rPr>
              <a:t>, </a:t>
            </a:r>
            <a:r>
              <a:rPr lang="en-US" sz="2000" dirty="0" err="1" smtClean="0">
                <a:solidFill>
                  <a:schemeClr val="bg2">
                    <a:lumMod val="25000"/>
                  </a:schemeClr>
                </a:solidFill>
                <a:cs typeface="Arial" charset="0"/>
              </a:rPr>
              <a:t>Gilgit</a:t>
            </a:r>
            <a:r>
              <a:rPr lang="en-US" sz="2000" dirty="0" smtClean="0">
                <a:solidFill>
                  <a:schemeClr val="bg2">
                    <a:lumMod val="25000"/>
                  </a:schemeClr>
                </a:solidFill>
                <a:cs typeface="Arial" charset="0"/>
              </a:rPr>
              <a:t> </a:t>
            </a:r>
            <a:r>
              <a:rPr lang="en-US" sz="2000" dirty="0" err="1" smtClean="0">
                <a:solidFill>
                  <a:schemeClr val="bg2">
                    <a:lumMod val="25000"/>
                  </a:schemeClr>
                </a:solidFill>
                <a:cs typeface="Arial" charset="0"/>
              </a:rPr>
              <a:t>Baltistan</a:t>
            </a:r>
            <a:r>
              <a:rPr lang="en-US" sz="2000" dirty="0" smtClean="0">
                <a:solidFill>
                  <a:schemeClr val="bg2">
                    <a:lumMod val="25000"/>
                  </a:schemeClr>
                </a:solidFill>
                <a:cs typeface="Arial" charset="0"/>
              </a:rPr>
              <a:t>, and FATA &amp; AJK.-  </a:t>
            </a:r>
            <a:r>
              <a:rPr lang="en-US" sz="2400" i="1" dirty="0" smtClean="0">
                <a:solidFill>
                  <a:schemeClr val="bg2">
                    <a:lumMod val="25000"/>
                  </a:schemeClr>
                </a:solidFill>
                <a:cs typeface="Arial" charset="0"/>
              </a:rPr>
              <a:t>Rural</a:t>
            </a:r>
            <a:r>
              <a:rPr lang="en-US" sz="2000" dirty="0" smtClean="0">
                <a:solidFill>
                  <a:schemeClr val="bg2">
                    <a:lumMod val="25000"/>
                  </a:schemeClr>
                </a:solidFill>
                <a:cs typeface="Arial" charset="0"/>
              </a:rPr>
              <a:t>  </a:t>
            </a:r>
          </a:p>
          <a:p>
            <a:pPr marL="1250950" indent="-1250950" eaLnBrk="1" fontAlgn="auto" hangingPunct="1">
              <a:spcAft>
                <a:spcPts val="0"/>
              </a:spcAft>
              <a:buClr>
                <a:schemeClr val="accent1">
                  <a:shade val="75000"/>
                </a:schemeClr>
              </a:buClr>
              <a:buFont typeface="Arial" charset="0"/>
              <a:buNone/>
              <a:tabLst>
                <a:tab pos="1250950" algn="l"/>
              </a:tabLst>
              <a:defRPr/>
            </a:pPr>
            <a:r>
              <a:rPr lang="en-US" sz="2000" b="1" dirty="0" smtClean="0">
                <a:solidFill>
                  <a:schemeClr val="bg2">
                    <a:lumMod val="25000"/>
                  </a:schemeClr>
                </a:solidFill>
                <a:cs typeface="Arial" charset="0"/>
              </a:rPr>
              <a:t>Phase I : 	Year I    2010 – 32  districts across Pakistan </a:t>
            </a:r>
          </a:p>
          <a:p>
            <a:pPr marL="1250950" indent="-1250950" eaLnBrk="1" fontAlgn="auto" hangingPunct="1">
              <a:spcAft>
                <a:spcPts val="0"/>
              </a:spcAft>
              <a:buClr>
                <a:schemeClr val="accent1">
                  <a:shade val="75000"/>
                </a:schemeClr>
              </a:buClr>
              <a:buFont typeface="Arial" pitchFamily="34" charset="0"/>
              <a:buNone/>
              <a:tabLst>
                <a:tab pos="1250950" algn="l"/>
              </a:tabLst>
              <a:defRPr/>
            </a:pPr>
            <a:r>
              <a:rPr lang="en-US" sz="2000" b="1" dirty="0" smtClean="0">
                <a:solidFill>
                  <a:schemeClr val="bg2">
                    <a:lumMod val="25000"/>
                  </a:schemeClr>
                </a:solidFill>
                <a:cs typeface="Arial" charset="0"/>
              </a:rPr>
              <a:t>Phase II: 	Year II   2011 – 85  districts across Pakistan (84 Rural + 3 Urban /2 overlap with rural districts)</a:t>
            </a:r>
          </a:p>
          <a:p>
            <a:pPr marL="1250950" indent="-1250950" eaLnBrk="1" fontAlgn="auto" hangingPunct="1">
              <a:spcAft>
                <a:spcPts val="0"/>
              </a:spcAft>
              <a:buClr>
                <a:schemeClr val="accent1">
                  <a:shade val="75000"/>
                </a:schemeClr>
              </a:buClr>
              <a:buFont typeface="Arial" charset="0"/>
              <a:buNone/>
              <a:tabLst>
                <a:tab pos="1250950" algn="l"/>
              </a:tabLst>
              <a:defRPr/>
            </a:pPr>
            <a:r>
              <a:rPr lang="en-US" sz="2000" b="1" dirty="0" smtClean="0">
                <a:solidFill>
                  <a:schemeClr val="bg2">
                    <a:lumMod val="25000"/>
                  </a:schemeClr>
                </a:solidFill>
                <a:cs typeface="Arial" charset="0"/>
              </a:rPr>
              <a:t>Phase III : 	Years III, IV , V  all districts across Pakistan (138 districts)  </a:t>
            </a:r>
          </a:p>
          <a:p>
            <a:pPr marL="1203325" indent="-1203325" eaLnBrk="1" fontAlgn="auto" hangingPunct="1">
              <a:spcAft>
                <a:spcPts val="0"/>
              </a:spcAft>
              <a:buClr>
                <a:schemeClr val="accent1">
                  <a:shade val="75000"/>
                </a:schemeClr>
              </a:buClr>
              <a:buFont typeface="Arial" charset="0"/>
              <a:buNone/>
              <a:tabLst>
                <a:tab pos="1203325" algn="l"/>
              </a:tabLst>
              <a:defRPr/>
            </a:pPr>
            <a:r>
              <a:rPr lang="en-US" sz="2000" b="1" dirty="0" smtClean="0">
                <a:solidFill>
                  <a:schemeClr val="bg2">
                    <a:lumMod val="25000"/>
                  </a:schemeClr>
                </a:solidFill>
                <a:cs typeface="Arial" charset="0"/>
              </a:rPr>
              <a:t>Sample: 	</a:t>
            </a:r>
            <a:r>
              <a:rPr lang="en-US" sz="2000" dirty="0" smtClean="0">
                <a:solidFill>
                  <a:schemeClr val="bg2">
                    <a:lumMod val="25000"/>
                  </a:schemeClr>
                </a:solidFill>
                <a:cs typeface="Arial" charset="0"/>
              </a:rPr>
              <a:t>600 households per district. Two-stage stratified sample;    </a:t>
            </a:r>
          </a:p>
          <a:p>
            <a:pPr marL="1203325" indent="-1203325" eaLnBrk="1" fontAlgn="auto" hangingPunct="1">
              <a:spcAft>
                <a:spcPts val="0"/>
              </a:spcAft>
              <a:buClr>
                <a:schemeClr val="accent1">
                  <a:shade val="75000"/>
                </a:schemeClr>
              </a:buClr>
              <a:buFont typeface="Arial" charset="0"/>
              <a:buNone/>
              <a:tabLst>
                <a:tab pos="1203325" algn="l"/>
              </a:tabLst>
              <a:defRPr/>
            </a:pPr>
            <a:r>
              <a:rPr lang="en-US" sz="2000" dirty="0" smtClean="0">
                <a:solidFill>
                  <a:schemeClr val="bg2">
                    <a:lumMod val="25000"/>
                  </a:schemeClr>
                </a:solidFill>
                <a:cs typeface="Arial" charset="0"/>
              </a:rPr>
              <a:t> 	30 Villages will be selected randomly using the village directory of the latest Census. The Probability Proportional to Size Sampling (PPS) technique will be  adopted as an appropriate one when the sampling units are of different sizes. </a:t>
            </a:r>
          </a:p>
          <a:p>
            <a:pPr marL="1203325" indent="-1203325" eaLnBrk="1" fontAlgn="auto" hangingPunct="1">
              <a:spcAft>
                <a:spcPts val="0"/>
              </a:spcAft>
              <a:buClr>
                <a:schemeClr val="accent1">
                  <a:shade val="75000"/>
                </a:schemeClr>
              </a:buClr>
              <a:buFont typeface="Arial" charset="0"/>
              <a:buNone/>
              <a:tabLst>
                <a:tab pos="1203325" algn="l"/>
              </a:tabLst>
              <a:defRPr/>
            </a:pPr>
            <a:r>
              <a:rPr lang="en-US" sz="2000" dirty="0" smtClean="0">
                <a:solidFill>
                  <a:schemeClr val="bg2">
                    <a:lumMod val="25000"/>
                  </a:schemeClr>
                </a:solidFill>
                <a:cs typeface="Arial" charset="0"/>
              </a:rPr>
              <a:t>	20  households per village and in each village 1 govt. and 1 private school are surveyed </a:t>
            </a:r>
          </a:p>
        </p:txBody>
      </p:sp>
      <p:pic>
        <p:nvPicPr>
          <p:cNvPr id="4101" name="Picture 5" descr="aserPak.jpg"/>
          <p:cNvPicPr>
            <a:picLocks noChangeAspect="1"/>
          </p:cNvPicPr>
          <p:nvPr/>
        </p:nvPicPr>
        <p:blipFill>
          <a:blip r:embed="rId4" cstate="email"/>
          <a:srcRect/>
          <a:stretch>
            <a:fillRect/>
          </a:stretch>
        </p:blipFill>
        <p:spPr bwMode="auto">
          <a:xfrm>
            <a:off x="7924800" y="0"/>
            <a:ext cx="1219200" cy="109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Desktop\ASER pictures\DSC_0574.JPG"/>
          <p:cNvPicPr>
            <a:picLocks noChangeAspect="1" noChangeArrowheads="1"/>
          </p:cNvPicPr>
          <p:nvPr/>
        </p:nvPicPr>
        <p:blipFill>
          <a:blip r:embed="rId2" cstate="email">
            <a:duotone>
              <a:schemeClr val="bg2">
                <a:shade val="45000"/>
                <a:satMod val="135000"/>
              </a:schemeClr>
              <a:prstClr val="white"/>
            </a:duotone>
          </a:blip>
          <a:srcRect/>
          <a:stretch>
            <a:fillRect/>
          </a:stretch>
        </p:blipFill>
        <p:spPr bwMode="auto">
          <a:xfrm>
            <a:off x="0" y="228599"/>
            <a:ext cx="9144000" cy="6062227"/>
          </a:xfrm>
          <a:prstGeom prst="rect">
            <a:avLst/>
          </a:prstGeom>
          <a:noFill/>
          <a:effectLst>
            <a:softEdge rad="317500"/>
          </a:effectLst>
        </p:spPr>
      </p:pic>
      <p:sp>
        <p:nvSpPr>
          <p:cNvPr id="31747" name="TextBox 6"/>
          <p:cNvSpPr txBox="1">
            <a:spLocks noChangeArrowheads="1"/>
          </p:cNvSpPr>
          <p:nvPr/>
        </p:nvSpPr>
        <p:spPr bwMode="auto">
          <a:xfrm>
            <a:off x="304800" y="1295400"/>
            <a:ext cx="8839200" cy="1077913"/>
          </a:xfrm>
          <a:prstGeom prst="rect">
            <a:avLst/>
          </a:prstGeom>
          <a:solidFill>
            <a:srgbClr val="0070C0"/>
          </a:solidFill>
          <a:ln w="9525">
            <a:noFill/>
            <a:miter lim="800000"/>
            <a:headEnd/>
            <a:tailEnd/>
          </a:ln>
        </p:spPr>
        <p:txBody>
          <a:bodyPr>
            <a:spAutoFit/>
          </a:bodyPr>
          <a:lstStyle/>
          <a:p>
            <a:pPr algn="ctr">
              <a:buClr>
                <a:srgbClr val="7030A0"/>
              </a:buClr>
              <a:buSzPct val="160000"/>
            </a:pPr>
            <a:r>
              <a:rPr lang="en-US" sz="3200">
                <a:solidFill>
                  <a:schemeClr val="bg1"/>
                </a:solidFill>
                <a:latin typeface="Calibri" pitchFamily="34" charset="0"/>
              </a:rPr>
              <a:t>Section VI :  Other dimensions that influence teaching  and learning?   </a:t>
            </a:r>
          </a:p>
        </p:txBody>
      </p:sp>
      <p:cxnSp>
        <p:nvCxnSpPr>
          <p:cNvPr id="10" name="Straight Connector 9"/>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1750"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Administrator\Desktop\ASER pictures\Picture4.jpg"/>
          <p:cNvPicPr>
            <a:picLocks noChangeAspect="1" noChangeArrowheads="1"/>
          </p:cNvPicPr>
          <p:nvPr/>
        </p:nvPicPr>
        <p:blipFill>
          <a:blip r:embed="rId2" cstate="email">
            <a:lum bright="70000" contrast="-70000"/>
          </a:blip>
          <a:srcRect/>
          <a:stretch>
            <a:fillRect/>
          </a:stretch>
        </p:blipFill>
        <p:spPr bwMode="auto">
          <a:xfrm>
            <a:off x="415925" y="304800"/>
            <a:ext cx="8728075" cy="6553200"/>
          </a:xfrm>
          <a:prstGeom prst="rect">
            <a:avLst/>
          </a:prstGeom>
          <a:noFill/>
          <a:ln w="9525">
            <a:noFill/>
            <a:miter lim="800000"/>
            <a:headEnd/>
            <a:tailEnd/>
          </a:ln>
        </p:spPr>
      </p:pic>
      <p:sp>
        <p:nvSpPr>
          <p:cNvPr id="32771" name="TextBox 9"/>
          <p:cNvSpPr txBox="1">
            <a:spLocks noChangeArrowheads="1"/>
          </p:cNvSpPr>
          <p:nvPr/>
        </p:nvSpPr>
        <p:spPr bwMode="auto">
          <a:xfrm>
            <a:off x="457200" y="838200"/>
            <a:ext cx="3733800" cy="584200"/>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Mother’s Literacy</a:t>
            </a:r>
          </a:p>
        </p:txBody>
      </p:sp>
      <p:sp>
        <p:nvSpPr>
          <p:cNvPr id="16" name="TextBox 15"/>
          <p:cNvSpPr txBox="1"/>
          <p:nvPr/>
        </p:nvSpPr>
        <p:spPr>
          <a:xfrm>
            <a:off x="457200" y="1524000"/>
            <a:ext cx="8686800" cy="1908175"/>
          </a:xfrm>
          <a:prstGeom prst="rect">
            <a:avLst/>
          </a:prstGeom>
          <a:noFill/>
        </p:spPr>
        <p:txBody>
          <a:bodyPr>
            <a:spAutoFit/>
          </a:bodyPr>
          <a:lstStyle/>
          <a:p>
            <a:pPr algn="just" fontAlgn="auto">
              <a:spcBef>
                <a:spcPts val="0"/>
              </a:spcBef>
              <a:spcAft>
                <a:spcPts val="1800"/>
              </a:spcAft>
              <a:buClr>
                <a:schemeClr val="accent1">
                  <a:lumMod val="75000"/>
                </a:schemeClr>
              </a:buClr>
              <a:buFont typeface="Wingdings" pitchFamily="2" charset="2"/>
              <a:buChar char="Ø"/>
              <a:defRPr/>
            </a:pPr>
            <a:r>
              <a:rPr lang="en-US" sz="2400" b="1" dirty="0">
                <a:solidFill>
                  <a:srgbClr val="0070C0"/>
                </a:solidFill>
                <a:latin typeface="+mn-lt"/>
                <a:cs typeface="+mn-cs"/>
              </a:rPr>
              <a:t> </a:t>
            </a:r>
            <a:r>
              <a:rPr lang="en-US" sz="2400" dirty="0">
                <a:latin typeface="+mn-lt"/>
                <a:cs typeface="+mn-cs"/>
              </a:rPr>
              <a:t>Percentage of Illiterate mothers    </a:t>
            </a:r>
          </a:p>
          <a:p>
            <a:pPr algn="just" fontAlgn="auto">
              <a:spcBef>
                <a:spcPts val="0"/>
              </a:spcBef>
              <a:spcAft>
                <a:spcPts val="1800"/>
              </a:spcAft>
              <a:buClr>
                <a:schemeClr val="accent1">
                  <a:lumMod val="75000"/>
                </a:schemeClr>
              </a:buClr>
              <a:defRPr/>
            </a:pPr>
            <a:r>
              <a:rPr lang="en-US" sz="2400" b="1" dirty="0">
                <a:latin typeface="+mn-lt"/>
                <a:cs typeface="+mn-cs"/>
              </a:rPr>
              <a:t>             is </a:t>
            </a:r>
            <a:r>
              <a:rPr lang="en-US" sz="2000" b="1" dirty="0">
                <a:latin typeface="+mn-lt"/>
                <a:cs typeface="+mn-cs"/>
              </a:rPr>
              <a:t>22% in Rural Balochistan</a:t>
            </a:r>
          </a:p>
          <a:p>
            <a:pPr algn="just" fontAlgn="auto">
              <a:spcBef>
                <a:spcPts val="0"/>
              </a:spcBef>
              <a:spcAft>
                <a:spcPts val="1800"/>
              </a:spcAft>
              <a:buClr>
                <a:schemeClr val="accent1">
                  <a:lumMod val="75000"/>
                </a:schemeClr>
              </a:buClr>
              <a:buFont typeface="Wingdings" pitchFamily="2" charset="2"/>
              <a:buChar char="Ø"/>
              <a:defRPr/>
            </a:pPr>
            <a:r>
              <a:rPr lang="en-US" sz="2000" b="1" dirty="0">
                <a:solidFill>
                  <a:srgbClr val="0070C0"/>
                </a:solidFill>
                <a:latin typeface="+mn-lt"/>
                <a:cs typeface="+mn-cs"/>
              </a:rPr>
              <a:t> </a:t>
            </a:r>
            <a:r>
              <a:rPr lang="en-US" sz="2000" dirty="0">
                <a:latin typeface="+mn-lt"/>
                <a:cs typeface="+mn-cs"/>
              </a:rPr>
              <a:t>Balochistan has the 2</a:t>
            </a:r>
            <a:r>
              <a:rPr lang="en-US" sz="2000" baseline="30000" dirty="0">
                <a:latin typeface="+mn-lt"/>
                <a:cs typeface="+mn-cs"/>
              </a:rPr>
              <a:t>nd</a:t>
            </a:r>
            <a:r>
              <a:rPr lang="en-US" sz="2000" dirty="0">
                <a:latin typeface="+mn-lt"/>
                <a:cs typeface="+mn-cs"/>
              </a:rPr>
              <a:t> lowest number  of literate mothers when compared to other provinces</a:t>
            </a:r>
            <a:endParaRPr lang="en-US" sz="2000" b="1" dirty="0">
              <a:solidFill>
                <a:srgbClr val="0070C0"/>
              </a:solidFill>
              <a:latin typeface="+mn-lt"/>
              <a:cs typeface="+mn-cs"/>
            </a:endParaRPr>
          </a:p>
        </p:txBody>
      </p:sp>
      <p:cxnSp>
        <p:nvCxnSpPr>
          <p:cNvPr id="11" name="Straight Connector 10"/>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2775"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pic>
        <p:nvPicPr>
          <p:cNvPr id="32776" name="Picture 1"/>
          <p:cNvPicPr>
            <a:picLocks noChangeAspect="1" noChangeArrowheads="1"/>
          </p:cNvPicPr>
          <p:nvPr/>
        </p:nvPicPr>
        <p:blipFill>
          <a:blip r:embed="rId4" cstate="email"/>
          <a:srcRect/>
          <a:stretch>
            <a:fillRect/>
          </a:stretch>
        </p:blipFill>
        <p:spPr bwMode="auto">
          <a:xfrm>
            <a:off x="2438400" y="3200400"/>
            <a:ext cx="523875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Documents and Settings\Administrator\Desktop\ASER pictures\350x.jpg"/>
          <p:cNvPicPr>
            <a:picLocks noChangeAspect="1" noChangeArrowheads="1"/>
          </p:cNvPicPr>
          <p:nvPr/>
        </p:nvPicPr>
        <p:blipFill>
          <a:blip r:embed="rId2" cstate="email">
            <a:lum bright="70000" contrast="-70000"/>
          </a:blip>
          <a:srcRect/>
          <a:stretch>
            <a:fillRect/>
          </a:stretch>
        </p:blipFill>
        <p:spPr bwMode="auto">
          <a:xfrm>
            <a:off x="533400" y="1143000"/>
            <a:ext cx="8559362" cy="5673634"/>
          </a:xfrm>
          <a:prstGeom prst="rect">
            <a:avLst/>
          </a:prstGeom>
          <a:noFill/>
          <a:effectLst>
            <a:softEdge rad="127000"/>
          </a:effectLst>
        </p:spPr>
      </p:pic>
      <p:pic>
        <p:nvPicPr>
          <p:cNvPr id="1026" name="Picture 2" descr="C:\Documents and Settings\Administrator\Desktop\ASER pictures\350x.jpg"/>
          <p:cNvPicPr>
            <a:picLocks noChangeAspect="1" noChangeArrowheads="1"/>
          </p:cNvPicPr>
          <p:nvPr/>
        </p:nvPicPr>
        <p:blipFill>
          <a:blip r:embed="rId2" cstate="email">
            <a:lum bright="70000" contrast="-70000"/>
          </a:blip>
          <a:srcRect/>
          <a:stretch>
            <a:fillRect/>
          </a:stretch>
        </p:blipFill>
        <p:spPr bwMode="auto">
          <a:xfrm>
            <a:off x="381000" y="990600"/>
            <a:ext cx="8559362" cy="5673634"/>
          </a:xfrm>
          <a:prstGeom prst="rect">
            <a:avLst/>
          </a:prstGeom>
          <a:noFill/>
          <a:effectLst>
            <a:softEdge rad="127000"/>
          </a:effectLst>
        </p:spPr>
      </p:pic>
      <p:sp>
        <p:nvSpPr>
          <p:cNvPr id="33796" name="TextBox 9"/>
          <p:cNvSpPr txBox="1">
            <a:spLocks noChangeArrowheads="1"/>
          </p:cNvSpPr>
          <p:nvPr/>
        </p:nvSpPr>
        <p:spPr bwMode="auto">
          <a:xfrm>
            <a:off x="838200" y="381000"/>
            <a:ext cx="5410200" cy="1077913"/>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Basic Facilities – Toilet and Water   </a:t>
            </a:r>
          </a:p>
        </p:txBody>
      </p:sp>
      <p:sp>
        <p:nvSpPr>
          <p:cNvPr id="33797"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cxnSp>
        <p:nvCxnSpPr>
          <p:cNvPr id="13" name="Straight Connector 12"/>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800" name="TextBox 7"/>
          <p:cNvSpPr txBox="1">
            <a:spLocks noChangeArrowheads="1"/>
          </p:cNvSpPr>
          <p:nvPr/>
        </p:nvSpPr>
        <p:spPr bwMode="auto">
          <a:xfrm>
            <a:off x="381000" y="5199063"/>
            <a:ext cx="8610600" cy="908050"/>
          </a:xfrm>
          <a:prstGeom prst="rect">
            <a:avLst/>
          </a:prstGeom>
          <a:noFill/>
          <a:ln w="9525">
            <a:noFill/>
            <a:miter lim="800000"/>
            <a:headEnd/>
            <a:tailEnd/>
          </a:ln>
        </p:spPr>
        <p:txBody>
          <a:bodyPr>
            <a:spAutoFit/>
          </a:bodyPr>
          <a:lstStyle/>
          <a:p>
            <a:pPr algn="just">
              <a:spcAft>
                <a:spcPts val="600"/>
              </a:spcAft>
              <a:buClr>
                <a:srgbClr val="0070C0"/>
              </a:buClr>
              <a:buFont typeface="Wingdings" pitchFamily="2" charset="2"/>
              <a:buChar char="Ø"/>
            </a:pPr>
            <a:endParaRPr lang="en-US" sz="2400" b="1">
              <a:solidFill>
                <a:srgbClr val="0070C0"/>
              </a:solidFill>
              <a:latin typeface="Calibri" pitchFamily="34" charset="0"/>
            </a:endParaRPr>
          </a:p>
          <a:p>
            <a:pPr algn="just">
              <a:spcAft>
                <a:spcPts val="600"/>
              </a:spcAft>
              <a:buClr>
                <a:srgbClr val="0070C0"/>
              </a:buClr>
            </a:pPr>
            <a:endParaRPr lang="en-US" sz="2400" b="1">
              <a:solidFill>
                <a:srgbClr val="0070C0"/>
              </a:solidFill>
              <a:latin typeface="Calibri" pitchFamily="34" charset="0"/>
            </a:endParaRPr>
          </a:p>
        </p:txBody>
      </p:sp>
      <p:pic>
        <p:nvPicPr>
          <p:cNvPr id="33801"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
        <p:nvSpPr>
          <p:cNvPr id="15" name="Rectangle 14"/>
          <p:cNvSpPr/>
          <p:nvPr/>
        </p:nvSpPr>
        <p:spPr>
          <a:xfrm>
            <a:off x="1143000" y="5657850"/>
            <a:ext cx="7467600" cy="708025"/>
          </a:xfrm>
          <a:prstGeom prst="rect">
            <a:avLst/>
          </a:prstGeom>
          <a:solidFill>
            <a:schemeClr val="tx2">
              <a:lumMod val="60000"/>
              <a:lumOff val="40000"/>
            </a:schemeClr>
          </a:solidFill>
        </p:spPr>
        <p:txBody>
          <a:bodyPr>
            <a:spAutoFit/>
          </a:bodyPr>
          <a:lstStyle/>
          <a:p>
            <a:pPr lvl="1" fontAlgn="auto">
              <a:spcBef>
                <a:spcPts val="0"/>
              </a:spcBef>
              <a:spcAft>
                <a:spcPts val="0"/>
              </a:spcAft>
              <a:defRPr/>
            </a:pPr>
            <a:r>
              <a:rPr lang="en-US" sz="2000" b="1" dirty="0">
                <a:solidFill>
                  <a:schemeClr val="bg1"/>
                </a:solidFill>
                <a:latin typeface="+mn-lt"/>
                <a:cs typeface="+mn-cs"/>
              </a:rPr>
              <a:t>69%</a:t>
            </a:r>
            <a:r>
              <a:rPr lang="en-US" sz="2000" dirty="0">
                <a:solidFill>
                  <a:schemeClr val="bg1"/>
                </a:solidFill>
                <a:latin typeface="+mn-lt"/>
                <a:cs typeface="+mn-cs"/>
              </a:rPr>
              <a:t> primary government schools still do not have useable water</a:t>
            </a:r>
          </a:p>
          <a:p>
            <a:pPr lvl="1" fontAlgn="auto">
              <a:spcBef>
                <a:spcPts val="0"/>
              </a:spcBef>
              <a:spcAft>
                <a:spcPts val="0"/>
              </a:spcAft>
              <a:defRPr/>
            </a:pPr>
            <a:r>
              <a:rPr lang="en-US" sz="2000" b="1" dirty="0">
                <a:solidFill>
                  <a:schemeClr val="bg1"/>
                </a:solidFill>
                <a:latin typeface="+mn-lt"/>
                <a:cs typeface="+mn-cs"/>
              </a:rPr>
              <a:t>87%</a:t>
            </a:r>
            <a:r>
              <a:rPr lang="en-US" sz="2000" dirty="0">
                <a:solidFill>
                  <a:schemeClr val="bg1"/>
                </a:solidFill>
                <a:latin typeface="+mn-lt"/>
                <a:cs typeface="+mn-cs"/>
              </a:rPr>
              <a:t> primary government schools still no not have toilet facilities</a:t>
            </a:r>
          </a:p>
        </p:txBody>
      </p:sp>
      <p:sp>
        <p:nvSpPr>
          <p:cNvPr id="33803" name="TextBox 11"/>
          <p:cNvSpPr txBox="1">
            <a:spLocks noChangeArrowheads="1"/>
          </p:cNvSpPr>
          <p:nvPr/>
        </p:nvSpPr>
        <p:spPr bwMode="auto">
          <a:xfrm>
            <a:off x="6711950" y="2057400"/>
            <a:ext cx="2159000" cy="1200150"/>
          </a:xfrm>
          <a:prstGeom prst="rect">
            <a:avLst/>
          </a:prstGeom>
          <a:noFill/>
          <a:ln w="9525">
            <a:noFill/>
            <a:miter lim="800000"/>
            <a:headEnd/>
            <a:tailEnd/>
          </a:ln>
        </p:spPr>
        <p:txBody>
          <a:bodyPr wrap="none">
            <a:spAutoFit/>
          </a:bodyPr>
          <a:lstStyle/>
          <a:p>
            <a:r>
              <a:rPr lang="en-US" b="1">
                <a:latin typeface="Calibri" pitchFamily="34" charset="0"/>
              </a:rPr>
              <a:t>Missing Facilities </a:t>
            </a:r>
          </a:p>
          <a:p>
            <a:r>
              <a:rPr lang="en-US" b="1">
                <a:latin typeface="Calibri" pitchFamily="34" charset="0"/>
              </a:rPr>
              <a:t>improved in </a:t>
            </a:r>
          </a:p>
          <a:p>
            <a:r>
              <a:rPr lang="en-US" b="1">
                <a:latin typeface="Calibri" pitchFamily="34" charset="0"/>
              </a:rPr>
              <a:t>Govt. Schools</a:t>
            </a:r>
          </a:p>
          <a:p>
            <a:r>
              <a:rPr lang="en-US" b="1">
                <a:latin typeface="Calibri" pitchFamily="34" charset="0"/>
              </a:rPr>
              <a:t>Since 2010</a:t>
            </a:r>
          </a:p>
        </p:txBody>
      </p:sp>
      <p:pic>
        <p:nvPicPr>
          <p:cNvPr id="33804" name="Picture 1"/>
          <p:cNvPicPr>
            <a:picLocks noChangeAspect="1" noChangeArrowheads="1"/>
          </p:cNvPicPr>
          <p:nvPr/>
        </p:nvPicPr>
        <p:blipFill>
          <a:blip r:embed="rId4" cstate="email"/>
          <a:srcRect/>
          <a:stretch>
            <a:fillRect/>
          </a:stretch>
        </p:blipFill>
        <p:spPr bwMode="auto">
          <a:xfrm>
            <a:off x="990600" y="1447800"/>
            <a:ext cx="5105400" cy="391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Documents and Settings\Administrator\Desktop\ASER pictures\350x.jpg"/>
          <p:cNvPicPr>
            <a:picLocks noChangeAspect="1" noChangeArrowheads="1"/>
          </p:cNvPicPr>
          <p:nvPr/>
        </p:nvPicPr>
        <p:blipFill>
          <a:blip r:embed="rId2" cstate="email">
            <a:lum bright="70000" contrast="-70000"/>
          </a:blip>
          <a:srcRect/>
          <a:stretch>
            <a:fillRect/>
          </a:stretch>
        </p:blipFill>
        <p:spPr bwMode="auto">
          <a:xfrm>
            <a:off x="533400" y="1143000"/>
            <a:ext cx="8559362" cy="5673634"/>
          </a:xfrm>
          <a:prstGeom prst="rect">
            <a:avLst/>
          </a:prstGeom>
          <a:noFill/>
          <a:effectLst>
            <a:softEdge rad="127000"/>
          </a:effectLst>
        </p:spPr>
      </p:pic>
      <p:pic>
        <p:nvPicPr>
          <p:cNvPr id="1026" name="Picture 2" descr="C:\Documents and Settings\Administrator\Desktop\ASER pictures\350x.jpg"/>
          <p:cNvPicPr>
            <a:picLocks noChangeAspect="1" noChangeArrowheads="1"/>
          </p:cNvPicPr>
          <p:nvPr/>
        </p:nvPicPr>
        <p:blipFill>
          <a:blip r:embed="rId2" cstate="email">
            <a:lum bright="70000" contrast="-70000"/>
          </a:blip>
          <a:srcRect/>
          <a:stretch>
            <a:fillRect/>
          </a:stretch>
        </p:blipFill>
        <p:spPr bwMode="auto">
          <a:xfrm>
            <a:off x="381000" y="1108166"/>
            <a:ext cx="8559362" cy="5673634"/>
          </a:xfrm>
          <a:prstGeom prst="rect">
            <a:avLst/>
          </a:prstGeom>
          <a:noFill/>
          <a:effectLst>
            <a:softEdge rad="127000"/>
          </a:effectLst>
        </p:spPr>
      </p:pic>
      <p:sp>
        <p:nvSpPr>
          <p:cNvPr id="34820" name="TextBox 9"/>
          <p:cNvSpPr txBox="1">
            <a:spLocks noChangeArrowheads="1"/>
          </p:cNvSpPr>
          <p:nvPr/>
        </p:nvSpPr>
        <p:spPr bwMode="auto">
          <a:xfrm>
            <a:off x="838200" y="381000"/>
            <a:ext cx="5410200" cy="1077913"/>
          </a:xfrm>
          <a:prstGeom prst="rect">
            <a:avLst/>
          </a:prstGeom>
          <a:noFill/>
          <a:ln w="9525">
            <a:noFill/>
            <a:miter lim="800000"/>
            <a:headEnd/>
            <a:tailEnd/>
          </a:ln>
        </p:spPr>
        <p:txBody>
          <a:bodyPr>
            <a:spAutoFit/>
          </a:bodyPr>
          <a:lstStyle/>
          <a:p>
            <a:r>
              <a:rPr lang="en-US" sz="3200" b="1">
                <a:solidFill>
                  <a:srgbClr val="0070C0"/>
                </a:solidFill>
                <a:latin typeface="Calibri" pitchFamily="34" charset="0"/>
              </a:rPr>
              <a:t>Basic Facilities – Playground and Boundary Wall</a:t>
            </a:r>
          </a:p>
        </p:txBody>
      </p:sp>
      <p:sp>
        <p:nvSpPr>
          <p:cNvPr id="34821"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cxnSp>
        <p:nvCxnSpPr>
          <p:cNvPr id="13" name="Straight Connector 12"/>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824" name="TextBox 7"/>
          <p:cNvSpPr txBox="1">
            <a:spLocks noChangeArrowheads="1"/>
          </p:cNvSpPr>
          <p:nvPr/>
        </p:nvSpPr>
        <p:spPr bwMode="auto">
          <a:xfrm>
            <a:off x="381000" y="5199063"/>
            <a:ext cx="8610600" cy="908050"/>
          </a:xfrm>
          <a:prstGeom prst="rect">
            <a:avLst/>
          </a:prstGeom>
          <a:noFill/>
          <a:ln w="9525">
            <a:noFill/>
            <a:miter lim="800000"/>
            <a:headEnd/>
            <a:tailEnd/>
          </a:ln>
        </p:spPr>
        <p:txBody>
          <a:bodyPr>
            <a:spAutoFit/>
          </a:bodyPr>
          <a:lstStyle/>
          <a:p>
            <a:pPr algn="just">
              <a:spcAft>
                <a:spcPts val="600"/>
              </a:spcAft>
              <a:buClr>
                <a:srgbClr val="0070C0"/>
              </a:buClr>
              <a:buFont typeface="Wingdings" pitchFamily="2" charset="2"/>
              <a:buChar char="Ø"/>
            </a:pPr>
            <a:endParaRPr lang="en-US" sz="2400" b="1">
              <a:solidFill>
                <a:srgbClr val="0070C0"/>
              </a:solidFill>
              <a:latin typeface="Calibri" pitchFamily="34" charset="0"/>
            </a:endParaRPr>
          </a:p>
          <a:p>
            <a:pPr algn="just">
              <a:spcAft>
                <a:spcPts val="600"/>
              </a:spcAft>
              <a:buClr>
                <a:srgbClr val="0070C0"/>
              </a:buClr>
            </a:pPr>
            <a:endParaRPr lang="en-US" sz="2400" b="1">
              <a:solidFill>
                <a:srgbClr val="0070C0"/>
              </a:solidFill>
              <a:latin typeface="Calibri" pitchFamily="34" charset="0"/>
            </a:endParaRPr>
          </a:p>
        </p:txBody>
      </p:sp>
      <p:pic>
        <p:nvPicPr>
          <p:cNvPr id="34825"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
        <p:nvSpPr>
          <p:cNvPr id="19" name="Rectangle 18"/>
          <p:cNvSpPr/>
          <p:nvPr/>
        </p:nvSpPr>
        <p:spPr>
          <a:xfrm>
            <a:off x="2286000" y="6211888"/>
            <a:ext cx="5791200" cy="400050"/>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000" b="1" dirty="0">
                <a:solidFill>
                  <a:schemeClr val="bg1"/>
                </a:solidFill>
                <a:latin typeface="+mn-lt"/>
                <a:cs typeface="+mn-cs"/>
              </a:rPr>
              <a:t>77% </a:t>
            </a:r>
            <a:r>
              <a:rPr lang="en-US" sz="2000" dirty="0">
                <a:solidFill>
                  <a:schemeClr val="bg1"/>
                </a:solidFill>
                <a:latin typeface="+mn-lt"/>
                <a:cs typeface="+mn-cs"/>
              </a:rPr>
              <a:t>primary government school have a boundary wall</a:t>
            </a:r>
          </a:p>
        </p:txBody>
      </p:sp>
      <p:sp>
        <p:nvSpPr>
          <p:cNvPr id="34827" name="Rectangle 11"/>
          <p:cNvSpPr>
            <a:spLocks noChangeArrowheads="1"/>
          </p:cNvSpPr>
          <p:nvPr/>
        </p:nvSpPr>
        <p:spPr bwMode="auto">
          <a:xfrm>
            <a:off x="609600" y="2895600"/>
            <a:ext cx="2133600" cy="1200150"/>
          </a:xfrm>
          <a:prstGeom prst="rect">
            <a:avLst/>
          </a:prstGeom>
          <a:noFill/>
          <a:ln w="9525">
            <a:noFill/>
            <a:miter lim="800000"/>
            <a:headEnd/>
            <a:tailEnd/>
          </a:ln>
        </p:spPr>
        <p:txBody>
          <a:bodyPr>
            <a:spAutoFit/>
          </a:bodyPr>
          <a:lstStyle/>
          <a:p>
            <a:r>
              <a:rPr lang="en-US" b="1">
                <a:latin typeface="Calibri" pitchFamily="34" charset="0"/>
              </a:rPr>
              <a:t>More Boundary Walls in Govt. Schools since 2010</a:t>
            </a:r>
          </a:p>
        </p:txBody>
      </p:sp>
      <p:pic>
        <p:nvPicPr>
          <p:cNvPr id="34828" name="Picture 1"/>
          <p:cNvPicPr>
            <a:picLocks noChangeAspect="1" noChangeArrowheads="1"/>
          </p:cNvPicPr>
          <p:nvPr/>
        </p:nvPicPr>
        <p:blipFill>
          <a:blip r:embed="rId4" cstate="email"/>
          <a:srcRect/>
          <a:stretch>
            <a:fillRect/>
          </a:stretch>
        </p:blipFill>
        <p:spPr bwMode="auto">
          <a:xfrm>
            <a:off x="2590800" y="1676400"/>
            <a:ext cx="541020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Desktop\ASER pictures\350x.jpg"/>
          <p:cNvPicPr>
            <a:picLocks noChangeAspect="1" noChangeArrowheads="1"/>
          </p:cNvPicPr>
          <p:nvPr/>
        </p:nvPicPr>
        <p:blipFill>
          <a:blip r:embed="rId2" cstate="email">
            <a:lum bright="70000" contrast="-70000"/>
          </a:blip>
          <a:srcRect/>
          <a:stretch>
            <a:fillRect/>
          </a:stretch>
        </p:blipFill>
        <p:spPr bwMode="auto">
          <a:xfrm>
            <a:off x="381000" y="1108166"/>
            <a:ext cx="8559362" cy="5673634"/>
          </a:xfrm>
          <a:prstGeom prst="rect">
            <a:avLst/>
          </a:prstGeom>
          <a:noFill/>
          <a:effectLst>
            <a:softEdge rad="127000"/>
          </a:effectLst>
        </p:spPr>
      </p:pic>
      <p:sp>
        <p:nvSpPr>
          <p:cNvPr id="2" name="Title 1"/>
          <p:cNvSpPr>
            <a:spLocks noGrp="1"/>
          </p:cNvSpPr>
          <p:nvPr>
            <p:ph type="title"/>
          </p:nvPr>
        </p:nvSpPr>
        <p:spPr>
          <a:xfrm>
            <a:off x="457200" y="274638"/>
            <a:ext cx="8229600" cy="584200"/>
          </a:xfrm>
        </p:spPr>
        <p:txBody>
          <a:bodyPr rtlCol="0">
            <a:spAutoFit/>
          </a:bodyPr>
          <a:lstStyle/>
          <a:p>
            <a:pPr algn="l" eaLnBrk="1" fontAlgn="auto" hangingPunct="1">
              <a:spcBef>
                <a:spcPts val="0"/>
              </a:spcBef>
              <a:spcAft>
                <a:spcPts val="0"/>
              </a:spcAft>
              <a:defRPr/>
            </a:pPr>
            <a:r>
              <a:rPr lang="en-US" sz="3200" b="1" dirty="0" smtClean="0">
                <a:solidFill>
                  <a:srgbClr val="0070C0"/>
                </a:solidFill>
                <a:latin typeface="+mn-lt"/>
                <a:ea typeface="+mn-ea"/>
                <a:cs typeface="+mn-cs"/>
              </a:rPr>
              <a:t>Multi-grade Classes</a:t>
            </a:r>
            <a:endParaRPr lang="en-US" sz="3200" b="1" dirty="0">
              <a:solidFill>
                <a:srgbClr val="0070C0"/>
              </a:solidFill>
              <a:latin typeface="+mn-lt"/>
              <a:ea typeface="+mn-ea"/>
              <a:cs typeface="+mn-cs"/>
            </a:endParaRPr>
          </a:p>
        </p:txBody>
      </p:sp>
      <p:sp>
        <p:nvSpPr>
          <p:cNvPr id="35844" name="Content Placeholder 2"/>
          <p:cNvSpPr>
            <a:spLocks noGrp="1"/>
          </p:cNvSpPr>
          <p:nvPr>
            <p:ph idx="1"/>
          </p:nvPr>
        </p:nvSpPr>
        <p:spPr>
          <a:xfrm>
            <a:off x="457200" y="1600200"/>
            <a:ext cx="8229600" cy="4419600"/>
          </a:xfrm>
        </p:spPr>
        <p:txBody>
          <a:bodyPr/>
          <a:lstStyle/>
          <a:p>
            <a:pPr eaLnBrk="1" hangingPunct="1"/>
            <a:r>
              <a:rPr lang="en-US" b="1" smtClean="0"/>
              <a:t>49%</a:t>
            </a:r>
            <a:r>
              <a:rPr lang="en-US" smtClean="0"/>
              <a:t> primary government schools children of  class 2 sit with some other class and share teachers</a:t>
            </a:r>
          </a:p>
          <a:p>
            <a:pPr eaLnBrk="1" hangingPunct="1"/>
            <a:r>
              <a:rPr lang="en-US" b="1" smtClean="0">
                <a:solidFill>
                  <a:srgbClr val="C00000"/>
                </a:solidFill>
              </a:rPr>
              <a:t>What could cause this:</a:t>
            </a:r>
          </a:p>
          <a:p>
            <a:pPr eaLnBrk="1" hangingPunct="1">
              <a:buFont typeface="Arial" charset="0"/>
              <a:buNone/>
            </a:pPr>
            <a:r>
              <a:rPr lang="en-US" b="1" smtClean="0">
                <a:solidFill>
                  <a:srgbClr val="C00000"/>
                </a:solidFill>
              </a:rPr>
              <a:t>    Missing Teachers or </a:t>
            </a:r>
          </a:p>
          <a:p>
            <a:pPr eaLnBrk="1" hangingPunct="1">
              <a:buFont typeface="Arial" charset="0"/>
              <a:buNone/>
            </a:pPr>
            <a:r>
              <a:rPr lang="en-US" b="1" smtClean="0">
                <a:solidFill>
                  <a:srgbClr val="C00000"/>
                </a:solidFill>
              </a:rPr>
              <a:t>    lack of classrooms?</a:t>
            </a:r>
          </a:p>
        </p:txBody>
      </p:sp>
      <p:pic>
        <p:nvPicPr>
          <p:cNvPr id="35845"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cxnSp>
        <p:nvCxnSpPr>
          <p:cNvPr id="6" name="Straight Connector 5"/>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5848" name="Picture 1"/>
          <p:cNvPicPr>
            <a:picLocks noChangeAspect="1" noChangeArrowheads="1"/>
          </p:cNvPicPr>
          <p:nvPr/>
        </p:nvPicPr>
        <p:blipFill>
          <a:blip r:embed="rId4" cstate="email"/>
          <a:srcRect/>
          <a:stretch>
            <a:fillRect/>
          </a:stretch>
        </p:blipFill>
        <p:spPr bwMode="auto">
          <a:xfrm>
            <a:off x="5486400" y="2743200"/>
            <a:ext cx="3200400"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Administrator\Desktop\ASER pictures\DSC_0600.JPG"/>
          <p:cNvPicPr>
            <a:picLocks noChangeAspect="1" noChangeArrowheads="1"/>
          </p:cNvPicPr>
          <p:nvPr/>
        </p:nvPicPr>
        <p:blipFill>
          <a:blip r:embed="rId2" cstate="email">
            <a:lum bright="70000" contrast="-70000"/>
          </a:blip>
          <a:srcRect/>
          <a:stretch>
            <a:fillRect/>
          </a:stretch>
        </p:blipFill>
        <p:spPr bwMode="auto">
          <a:xfrm>
            <a:off x="409575" y="1066800"/>
            <a:ext cx="8734425" cy="5791200"/>
          </a:xfrm>
          <a:prstGeom prst="rect">
            <a:avLst/>
          </a:prstGeom>
          <a:noFill/>
          <a:ln w="9525">
            <a:noFill/>
            <a:miter lim="800000"/>
            <a:headEnd/>
            <a:tailEnd/>
          </a:ln>
        </p:spPr>
      </p:pic>
      <p:sp>
        <p:nvSpPr>
          <p:cNvPr id="36867" name="TextBox 9"/>
          <p:cNvSpPr txBox="1">
            <a:spLocks noChangeArrowheads="1"/>
          </p:cNvSpPr>
          <p:nvPr/>
        </p:nvSpPr>
        <p:spPr bwMode="auto">
          <a:xfrm>
            <a:off x="304800" y="1066800"/>
            <a:ext cx="8839200" cy="1077913"/>
          </a:xfrm>
          <a:prstGeom prst="rect">
            <a:avLst/>
          </a:prstGeom>
          <a:solidFill>
            <a:srgbClr val="0070C0"/>
          </a:solidFill>
          <a:ln w="9525">
            <a:noFill/>
            <a:miter lim="800000"/>
            <a:headEnd/>
            <a:tailEnd/>
          </a:ln>
        </p:spPr>
        <p:txBody>
          <a:bodyPr>
            <a:spAutoFit/>
          </a:bodyPr>
          <a:lstStyle/>
          <a:p>
            <a:r>
              <a:rPr lang="en-US" sz="3200">
                <a:solidFill>
                  <a:schemeClr val="bg1"/>
                </a:solidFill>
                <a:latin typeface="Calibri" pitchFamily="34" charset="0"/>
              </a:rPr>
              <a:t>Section VIII: How far have we come on RTE compliance?      </a:t>
            </a:r>
          </a:p>
        </p:txBody>
      </p:sp>
      <p:cxnSp>
        <p:nvCxnSpPr>
          <p:cNvPr id="14" name="Straight Connector 13"/>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2667000"/>
            <a:ext cx="8229600" cy="3170238"/>
          </a:xfrm>
          <a:prstGeom prst="rect">
            <a:avLst/>
          </a:prstGeom>
          <a:noFill/>
        </p:spPr>
        <p:txBody>
          <a:bodyPr>
            <a:spAutoFit/>
          </a:bodyPr>
          <a:lstStyle/>
          <a:p>
            <a:pPr algn="ctr" fontAlgn="auto">
              <a:spcBef>
                <a:spcPts val="0"/>
              </a:spcBef>
              <a:spcAft>
                <a:spcPts val="600"/>
              </a:spcAft>
              <a:buClr>
                <a:schemeClr val="tx2">
                  <a:lumMod val="60000"/>
                  <a:lumOff val="40000"/>
                </a:schemeClr>
              </a:buClr>
              <a:defRPr/>
            </a:pPr>
            <a:r>
              <a:rPr lang="en-US" sz="4000" b="1" dirty="0">
                <a:latin typeface="+mn-lt"/>
                <a:cs typeface="+mn-cs"/>
              </a:rPr>
              <a:t>Article 25 A : “The state shall provide free and compulsory education to all children of the age of five to sixteen years in such a manner as may be determined by Law”</a:t>
            </a:r>
          </a:p>
        </p:txBody>
      </p:sp>
      <p:pic>
        <p:nvPicPr>
          <p:cNvPr id="36871"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Administrator\Desktop\ASER pictures\DSC_0600.JPG"/>
          <p:cNvPicPr>
            <a:picLocks noChangeAspect="1" noChangeArrowheads="1"/>
          </p:cNvPicPr>
          <p:nvPr/>
        </p:nvPicPr>
        <p:blipFill>
          <a:blip r:embed="rId2" cstate="email">
            <a:lum bright="70000" contrast="-70000"/>
          </a:blip>
          <a:srcRect/>
          <a:stretch>
            <a:fillRect/>
          </a:stretch>
        </p:blipFill>
        <p:spPr bwMode="auto">
          <a:xfrm>
            <a:off x="409575" y="1066800"/>
            <a:ext cx="8734425" cy="5791200"/>
          </a:xfrm>
          <a:prstGeom prst="rect">
            <a:avLst/>
          </a:prstGeom>
          <a:noFill/>
          <a:ln w="9525">
            <a:noFill/>
            <a:miter lim="800000"/>
            <a:headEnd/>
            <a:tailEnd/>
          </a:ln>
        </p:spPr>
      </p:pic>
      <p:sp>
        <p:nvSpPr>
          <p:cNvPr id="37891"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cxnSp>
        <p:nvCxnSpPr>
          <p:cNvPr id="14" name="Straight Connector 13"/>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894" name="TextBox 8"/>
          <p:cNvSpPr txBox="1">
            <a:spLocks noChangeArrowheads="1"/>
          </p:cNvSpPr>
          <p:nvPr/>
        </p:nvSpPr>
        <p:spPr bwMode="auto">
          <a:xfrm>
            <a:off x="381000" y="914400"/>
            <a:ext cx="8763000" cy="830263"/>
          </a:xfrm>
          <a:prstGeom prst="rect">
            <a:avLst/>
          </a:prstGeom>
          <a:noFill/>
          <a:ln w="9525">
            <a:noFill/>
            <a:miter lim="800000"/>
            <a:headEnd/>
            <a:tailEnd/>
          </a:ln>
        </p:spPr>
        <p:txBody>
          <a:bodyPr>
            <a:spAutoFit/>
          </a:bodyPr>
          <a:lstStyle/>
          <a:p>
            <a:r>
              <a:rPr lang="en-US" sz="2400" b="1">
                <a:solidFill>
                  <a:srgbClr val="0070C0"/>
                </a:solidFill>
                <a:latin typeface="Calibri" pitchFamily="34" charset="0"/>
              </a:rPr>
              <a:t>How can ASER 2011 inform the planning, drafting, resourcing and implementation  of 25 A? </a:t>
            </a:r>
          </a:p>
        </p:txBody>
      </p:sp>
      <p:sp>
        <p:nvSpPr>
          <p:cNvPr id="37895" name="TextBox 10"/>
          <p:cNvSpPr txBox="1">
            <a:spLocks noChangeArrowheads="1"/>
          </p:cNvSpPr>
          <p:nvPr/>
        </p:nvSpPr>
        <p:spPr bwMode="auto">
          <a:xfrm>
            <a:off x="381000" y="1752600"/>
            <a:ext cx="8458200" cy="4878388"/>
          </a:xfrm>
          <a:prstGeom prst="rect">
            <a:avLst/>
          </a:prstGeom>
          <a:noFill/>
          <a:ln w="9525">
            <a:noFill/>
            <a:miter lim="800000"/>
            <a:headEnd/>
            <a:tailEnd/>
          </a:ln>
        </p:spPr>
        <p:txBody>
          <a:bodyPr>
            <a:spAutoFit/>
          </a:bodyPr>
          <a:lstStyle/>
          <a:p>
            <a:pPr algn="just">
              <a:buClr>
                <a:srgbClr val="0070C0"/>
              </a:buClr>
              <a:buFont typeface="Wingdings" pitchFamily="2" charset="2"/>
              <a:buChar char="Ø"/>
            </a:pPr>
            <a:r>
              <a:rPr lang="en-US" sz="2600">
                <a:latin typeface="Calibri" pitchFamily="34" charset="0"/>
              </a:rPr>
              <a:t> ASER can help assess education with respect to info. on:</a:t>
            </a:r>
          </a:p>
          <a:p>
            <a:pPr lvl="1" algn="just">
              <a:buClr>
                <a:srgbClr val="0070C0"/>
              </a:buClr>
              <a:buFont typeface="Wingdings" pitchFamily="2" charset="2"/>
              <a:buChar char="Ø"/>
            </a:pPr>
            <a:r>
              <a:rPr lang="en-US" sz="2600">
                <a:latin typeface="Calibri" pitchFamily="34" charset="0"/>
              </a:rPr>
              <a:t>Access</a:t>
            </a:r>
          </a:p>
          <a:p>
            <a:pPr lvl="1" algn="just">
              <a:buClr>
                <a:srgbClr val="0070C0"/>
              </a:buClr>
              <a:buFont typeface="Wingdings" pitchFamily="2" charset="2"/>
              <a:buChar char="Ø"/>
            </a:pPr>
            <a:r>
              <a:rPr lang="en-US" sz="2600">
                <a:latin typeface="Calibri" pitchFamily="34" charset="0"/>
              </a:rPr>
              <a:t>Quality</a:t>
            </a:r>
          </a:p>
          <a:p>
            <a:pPr lvl="1" algn="just">
              <a:spcAft>
                <a:spcPts val="600"/>
              </a:spcAft>
              <a:buClr>
                <a:srgbClr val="0070C0"/>
              </a:buClr>
              <a:buFont typeface="Wingdings" pitchFamily="2" charset="2"/>
              <a:buChar char="Ø"/>
            </a:pPr>
            <a:r>
              <a:rPr lang="en-US" sz="2600">
                <a:latin typeface="Calibri" pitchFamily="34" charset="0"/>
              </a:rPr>
              <a:t>Equity</a:t>
            </a:r>
          </a:p>
          <a:p>
            <a:pPr algn="just">
              <a:spcAft>
                <a:spcPts val="1200"/>
              </a:spcAft>
              <a:buClr>
                <a:srgbClr val="0070C0"/>
              </a:buClr>
              <a:buFont typeface="Wingdings" pitchFamily="2" charset="2"/>
              <a:buChar char="Ø"/>
            </a:pPr>
            <a:r>
              <a:rPr lang="en-US" sz="2600">
                <a:latin typeface="Calibri" pitchFamily="34" charset="0"/>
              </a:rPr>
              <a:t>Planning according to district based assessment – generating District Report Cards (DRCs) linked to the Roadmap to Reforms initiative of the Govt. of Punjab.</a:t>
            </a:r>
          </a:p>
          <a:p>
            <a:pPr algn="just">
              <a:spcAft>
                <a:spcPts val="1200"/>
              </a:spcAft>
              <a:buClr>
                <a:srgbClr val="0070C0"/>
              </a:buClr>
              <a:buFont typeface="Wingdings" pitchFamily="2" charset="2"/>
              <a:buChar char="Ø"/>
            </a:pPr>
            <a:r>
              <a:rPr lang="en-US" sz="2600">
                <a:latin typeface="Calibri" pitchFamily="34" charset="0"/>
              </a:rPr>
              <a:t>Use of ASER data and teams for advocacy on Right to Education – focusing on gender &amp;  the excluded groups  </a:t>
            </a:r>
          </a:p>
          <a:p>
            <a:pPr algn="just">
              <a:spcAft>
                <a:spcPts val="1200"/>
              </a:spcAft>
              <a:buClr>
                <a:srgbClr val="0070C0"/>
              </a:buClr>
              <a:buFont typeface="Wingdings" pitchFamily="2" charset="2"/>
              <a:buChar char="Ø"/>
            </a:pPr>
            <a:r>
              <a:rPr lang="en-US" sz="2600">
                <a:latin typeface="Calibri" pitchFamily="34" charset="0"/>
              </a:rPr>
              <a:t>Forming District RTE Vigilante Committees mobilizing coalitions, teachers, youth, media and bar associations.  </a:t>
            </a:r>
          </a:p>
        </p:txBody>
      </p:sp>
      <p:pic>
        <p:nvPicPr>
          <p:cNvPr id="37896"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Documents and Settings\Administrator\Desktop\ASER pictures\Picture10.jpg"/>
          <p:cNvPicPr>
            <a:picLocks noChangeAspect="1" noChangeArrowheads="1"/>
          </p:cNvPicPr>
          <p:nvPr/>
        </p:nvPicPr>
        <p:blipFill>
          <a:blip r:embed="rId2" cstate="email"/>
          <a:srcRect/>
          <a:stretch>
            <a:fillRect/>
          </a:stretch>
        </p:blipFill>
        <p:spPr bwMode="auto">
          <a:xfrm>
            <a:off x="2895600" y="0"/>
            <a:ext cx="3302000" cy="4956175"/>
          </a:xfrm>
          <a:prstGeom prst="rect">
            <a:avLst/>
          </a:prstGeom>
          <a:noFill/>
          <a:ln w="9525">
            <a:noFill/>
            <a:miter lim="800000"/>
            <a:headEnd/>
            <a:tailEnd/>
          </a:ln>
        </p:spPr>
      </p:pic>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917" name="TextBox 6"/>
          <p:cNvSpPr txBox="1">
            <a:spLocks noChangeArrowheads="1"/>
          </p:cNvSpPr>
          <p:nvPr/>
        </p:nvSpPr>
        <p:spPr bwMode="auto">
          <a:xfrm>
            <a:off x="304800" y="4572000"/>
            <a:ext cx="8839200" cy="1754188"/>
          </a:xfrm>
          <a:prstGeom prst="rect">
            <a:avLst/>
          </a:prstGeom>
          <a:solidFill>
            <a:srgbClr val="0070C0"/>
          </a:solidFill>
          <a:ln w="9525">
            <a:noFill/>
            <a:miter lim="800000"/>
            <a:headEnd/>
            <a:tailEnd/>
          </a:ln>
        </p:spPr>
        <p:txBody>
          <a:bodyPr>
            <a:spAutoFit/>
          </a:bodyPr>
          <a:lstStyle/>
          <a:p>
            <a:pPr algn="ctr"/>
            <a:r>
              <a:rPr lang="en-US" sz="3600">
                <a:solidFill>
                  <a:schemeClr val="bg1"/>
                </a:solidFill>
                <a:latin typeface="Calibri" pitchFamily="34" charset="0"/>
              </a:rPr>
              <a:t>For more information visit: </a:t>
            </a:r>
            <a:r>
              <a:rPr lang="en-US" sz="3600" u="sng">
                <a:solidFill>
                  <a:srgbClr val="FFFF00"/>
                </a:solidFill>
                <a:latin typeface="Calibri" pitchFamily="34" charset="0"/>
              </a:rPr>
              <a:t>www.aserpakistan.org </a:t>
            </a:r>
          </a:p>
          <a:p>
            <a:pPr algn="ctr"/>
            <a:r>
              <a:rPr lang="en-US" sz="3600">
                <a:solidFill>
                  <a:schemeClr val="bg1"/>
                </a:solidFill>
                <a:latin typeface="Calibri" pitchFamily="34" charset="0"/>
              </a:rPr>
              <a:t>Email: </a:t>
            </a:r>
            <a:r>
              <a:rPr lang="en-US" sz="3600">
                <a:solidFill>
                  <a:srgbClr val="FFFF00"/>
                </a:solidFill>
                <a:latin typeface="Calibri" pitchFamily="34" charset="0"/>
              </a:rPr>
              <a:t>safedafed@gmail.com</a:t>
            </a:r>
          </a:p>
        </p:txBody>
      </p:sp>
      <p:pic>
        <p:nvPicPr>
          <p:cNvPr id="38918" name="Picture 7"/>
          <p:cNvPicPr>
            <a:picLocks noChangeAspect="1" noChangeArrowheads="1"/>
          </p:cNvPicPr>
          <p:nvPr/>
        </p:nvPicPr>
        <p:blipFill>
          <a:blip r:embed="rId3"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Picture13.jpg"/>
          <p:cNvPicPr>
            <a:picLocks noChangeAspect="1"/>
          </p:cNvPicPr>
          <p:nvPr/>
        </p:nvPicPr>
        <p:blipFill>
          <a:blip r:embed="rId3" cstate="email">
            <a:lum bright="76000" contrast="-62000"/>
          </a:blip>
          <a:srcRect/>
          <a:stretch>
            <a:fillRect/>
          </a:stretch>
        </p:blipFill>
        <p:spPr bwMode="auto">
          <a:xfrm>
            <a:off x="0" y="1066800"/>
            <a:ext cx="9144000" cy="5791200"/>
          </a:xfrm>
          <a:prstGeom prst="rect">
            <a:avLst/>
          </a:prstGeom>
          <a:noFill/>
          <a:ln w="9525">
            <a:noFill/>
            <a:miter lim="800000"/>
            <a:headEnd/>
            <a:tailEnd/>
          </a:ln>
        </p:spPr>
      </p:pic>
      <p:sp>
        <p:nvSpPr>
          <p:cNvPr id="5123" name="Title 1"/>
          <p:cNvSpPr>
            <a:spLocks noGrp="1"/>
          </p:cNvSpPr>
          <p:nvPr>
            <p:ph type="title"/>
          </p:nvPr>
        </p:nvSpPr>
        <p:spPr>
          <a:xfrm>
            <a:off x="533400" y="533400"/>
            <a:ext cx="8153400" cy="685800"/>
          </a:xfrm>
        </p:spPr>
        <p:txBody>
          <a:bodyPr/>
          <a:lstStyle/>
          <a:p>
            <a:pPr algn="l" eaLnBrk="1" hangingPunct="1"/>
            <a:r>
              <a:rPr lang="en-US" sz="3200" smtClean="0"/>
              <a:t>ASER Pakistan Assessment Tools Grade II</a:t>
            </a:r>
          </a:p>
        </p:txBody>
      </p:sp>
      <p:sp>
        <p:nvSpPr>
          <p:cNvPr id="5124" name="Rectangle 1"/>
          <p:cNvSpPr>
            <a:spLocks noChangeArrowheads="1"/>
          </p:cNvSpPr>
          <p:nvPr/>
        </p:nvSpPr>
        <p:spPr bwMode="auto">
          <a:xfrm>
            <a:off x="228600" y="1371600"/>
            <a:ext cx="6096000" cy="1754188"/>
          </a:xfrm>
          <a:prstGeom prst="rect">
            <a:avLst/>
          </a:prstGeom>
          <a:noFill/>
          <a:ln w="9525">
            <a:noFill/>
            <a:miter lim="800000"/>
            <a:headEnd/>
            <a:tailEnd/>
          </a:ln>
        </p:spPr>
        <p:txBody>
          <a:bodyPr anchor="ctr">
            <a:spAutoFit/>
          </a:bodyPr>
          <a:lstStyle/>
          <a:p>
            <a:pPr algn="just"/>
            <a:r>
              <a:rPr lang="en-US">
                <a:latin typeface="Times New Roman" pitchFamily="18" charset="0"/>
                <a:ea typeface="Calibri" pitchFamily="34" charset="0"/>
                <a:cs typeface="Times New Roman" pitchFamily="18" charset="0"/>
              </a:rPr>
              <a:t>ASER Assessment tools are prepared in following Categories</a:t>
            </a:r>
          </a:p>
          <a:p>
            <a:pPr algn="just" eaLnBrk="0" hangingPunct="0">
              <a:buFontTx/>
              <a:buChar char="•"/>
            </a:pPr>
            <a:r>
              <a:rPr lang="en-GB" b="1">
                <a:latin typeface="Times New Roman" pitchFamily="18" charset="0"/>
                <a:ea typeface="Calibri" pitchFamily="34" charset="0"/>
                <a:cs typeface="Times New Roman" pitchFamily="18" charset="0"/>
              </a:rPr>
              <a:t>Reading</a:t>
            </a:r>
            <a:endParaRPr lang="en-US" b="1">
              <a:latin typeface="Times New Roman" pitchFamily="18" charset="0"/>
              <a:cs typeface="Times New Roman" pitchFamily="18" charset="0"/>
            </a:endParaRPr>
          </a:p>
          <a:p>
            <a:pPr lvl="1" algn="just" eaLnBrk="0" hangingPunct="0">
              <a:buFont typeface="Symbol" pitchFamily="18" charset="2"/>
              <a:buChar char=""/>
            </a:pPr>
            <a:r>
              <a:rPr lang="en-GB">
                <a:latin typeface="Times New Roman" pitchFamily="18" charset="0"/>
              </a:rPr>
              <a:t>Urdu</a:t>
            </a:r>
            <a:endParaRPr lang="en-US">
              <a:latin typeface="Times New Roman" pitchFamily="18" charset="0"/>
              <a:cs typeface="Times New Roman" pitchFamily="18" charset="0"/>
            </a:endParaRPr>
          </a:p>
          <a:p>
            <a:pPr lvl="1" algn="just" eaLnBrk="0" hangingPunct="0">
              <a:buFont typeface="Symbol" pitchFamily="18" charset="2"/>
              <a:buChar char=""/>
            </a:pPr>
            <a:r>
              <a:rPr lang="en-GB">
                <a:latin typeface="Times New Roman" pitchFamily="18" charset="0"/>
              </a:rPr>
              <a:t>Sindhi Language</a:t>
            </a:r>
            <a:endParaRPr lang="en-US">
              <a:latin typeface="Times New Roman" pitchFamily="18" charset="0"/>
              <a:cs typeface="Times New Roman" pitchFamily="18" charset="0"/>
            </a:endParaRPr>
          </a:p>
          <a:p>
            <a:pPr algn="just" eaLnBrk="0" hangingPunct="0">
              <a:buFontTx/>
              <a:buChar char="•"/>
            </a:pPr>
            <a:r>
              <a:rPr lang="en-GB" b="1">
                <a:latin typeface="Times New Roman" pitchFamily="18" charset="0"/>
              </a:rPr>
              <a:t>Arithmetic abilities</a:t>
            </a:r>
            <a:endParaRPr lang="en-US" b="1">
              <a:latin typeface="Times New Roman" pitchFamily="18" charset="0"/>
              <a:cs typeface="Times New Roman" pitchFamily="18" charset="0"/>
            </a:endParaRPr>
          </a:p>
          <a:p>
            <a:pPr algn="just" eaLnBrk="0" hangingPunct="0">
              <a:buFontTx/>
              <a:buChar char="•"/>
            </a:pPr>
            <a:r>
              <a:rPr lang="en-GB" b="1">
                <a:latin typeface="Times New Roman" pitchFamily="18" charset="0"/>
              </a:rPr>
              <a:t>English  </a:t>
            </a:r>
            <a:endParaRPr lang="en-GB" b="1">
              <a:latin typeface="Times New Roman" pitchFamily="18" charset="0"/>
              <a:cs typeface="Times New Roman" pitchFamily="18" charset="0"/>
            </a:endParaRPr>
          </a:p>
        </p:txBody>
      </p:sp>
      <p:pic>
        <p:nvPicPr>
          <p:cNvPr id="5125" name="Picture 25" descr="Aser Urdu Final_Page_1.jpg"/>
          <p:cNvPicPr>
            <a:picLocks noChangeAspect="1" noChangeArrowheads="1"/>
          </p:cNvPicPr>
          <p:nvPr/>
        </p:nvPicPr>
        <p:blipFill>
          <a:blip r:embed="rId4" cstate="email"/>
          <a:srcRect/>
          <a:stretch>
            <a:fillRect/>
          </a:stretch>
        </p:blipFill>
        <p:spPr bwMode="auto">
          <a:xfrm>
            <a:off x="6184900" y="1524000"/>
            <a:ext cx="2959100" cy="2286000"/>
          </a:xfrm>
          <a:prstGeom prst="rect">
            <a:avLst/>
          </a:prstGeom>
          <a:noFill/>
          <a:ln w="9525">
            <a:noFill/>
            <a:miter lim="800000"/>
            <a:headEnd/>
            <a:tailEnd/>
          </a:ln>
        </p:spPr>
      </p:pic>
      <p:pic>
        <p:nvPicPr>
          <p:cNvPr id="5126" name="Picture 26" descr="Aser Urdu Final_Page_2.jpg"/>
          <p:cNvPicPr>
            <a:picLocks noChangeAspect="1" noChangeArrowheads="1"/>
          </p:cNvPicPr>
          <p:nvPr/>
        </p:nvPicPr>
        <p:blipFill>
          <a:blip r:embed="rId5" cstate="email"/>
          <a:srcRect/>
          <a:stretch>
            <a:fillRect/>
          </a:stretch>
        </p:blipFill>
        <p:spPr bwMode="auto">
          <a:xfrm rot="-1612575">
            <a:off x="3551238" y="2095500"/>
            <a:ext cx="2270125" cy="1754188"/>
          </a:xfrm>
          <a:prstGeom prst="rect">
            <a:avLst/>
          </a:prstGeom>
          <a:noFill/>
          <a:ln w="9525">
            <a:noFill/>
            <a:miter lim="800000"/>
            <a:headEnd/>
            <a:tailEnd/>
          </a:ln>
        </p:spPr>
      </p:pic>
      <p:pic>
        <p:nvPicPr>
          <p:cNvPr id="5127" name="Picture 29" descr="ASER math_Page_2.jpg"/>
          <p:cNvPicPr>
            <a:picLocks noChangeAspect="1" noChangeArrowheads="1"/>
          </p:cNvPicPr>
          <p:nvPr/>
        </p:nvPicPr>
        <p:blipFill>
          <a:blip r:embed="rId6" cstate="email"/>
          <a:srcRect/>
          <a:stretch>
            <a:fillRect/>
          </a:stretch>
        </p:blipFill>
        <p:spPr bwMode="auto">
          <a:xfrm>
            <a:off x="1447800" y="2895600"/>
            <a:ext cx="2971800" cy="2295525"/>
          </a:xfrm>
          <a:prstGeom prst="rect">
            <a:avLst/>
          </a:prstGeom>
          <a:noFill/>
          <a:ln w="9525">
            <a:noFill/>
            <a:miter lim="800000"/>
            <a:headEnd/>
            <a:tailEnd/>
          </a:ln>
        </p:spPr>
      </p:pic>
      <p:pic>
        <p:nvPicPr>
          <p:cNvPr id="5128" name="Picture 130" descr="English Final_Page_2.jpg"/>
          <p:cNvPicPr>
            <a:picLocks noChangeAspect="1" noChangeArrowheads="1"/>
          </p:cNvPicPr>
          <p:nvPr/>
        </p:nvPicPr>
        <p:blipFill>
          <a:blip r:embed="rId7" cstate="email"/>
          <a:srcRect/>
          <a:stretch>
            <a:fillRect/>
          </a:stretch>
        </p:blipFill>
        <p:spPr bwMode="auto">
          <a:xfrm>
            <a:off x="3505200" y="4419600"/>
            <a:ext cx="2895600" cy="2236788"/>
          </a:xfrm>
          <a:prstGeom prst="rect">
            <a:avLst/>
          </a:prstGeom>
          <a:noFill/>
          <a:ln w="9525">
            <a:noFill/>
            <a:miter lim="800000"/>
            <a:headEnd/>
            <a:tailEnd/>
          </a:ln>
        </p:spPr>
      </p:pic>
      <p:pic>
        <p:nvPicPr>
          <p:cNvPr id="5129" name="Picture 131" descr="English Final_Page_3.jpg"/>
          <p:cNvPicPr>
            <a:picLocks noChangeAspect="1" noChangeArrowheads="1"/>
          </p:cNvPicPr>
          <p:nvPr/>
        </p:nvPicPr>
        <p:blipFill>
          <a:blip r:embed="rId8" cstate="email"/>
          <a:srcRect/>
          <a:stretch>
            <a:fillRect/>
          </a:stretch>
        </p:blipFill>
        <p:spPr bwMode="auto">
          <a:xfrm rot="-2616789">
            <a:off x="5988050" y="4146550"/>
            <a:ext cx="2589213" cy="1828800"/>
          </a:xfrm>
          <a:prstGeom prst="rect">
            <a:avLst/>
          </a:prstGeom>
          <a:noFill/>
          <a:ln w="9525">
            <a:noFill/>
            <a:miter lim="800000"/>
            <a:headEnd/>
            <a:tailEnd/>
          </a:ln>
        </p:spPr>
      </p:pic>
      <p:pic>
        <p:nvPicPr>
          <p:cNvPr id="5130" name="Picture 8" descr="C:\Users\Abubakar\Desktop\Aser Sindhi.2.jpg"/>
          <p:cNvPicPr>
            <a:picLocks noChangeAspect="1" noChangeArrowheads="1"/>
          </p:cNvPicPr>
          <p:nvPr/>
        </p:nvPicPr>
        <p:blipFill>
          <a:blip r:embed="rId9" cstate="email"/>
          <a:srcRect/>
          <a:stretch>
            <a:fillRect/>
          </a:stretch>
        </p:blipFill>
        <p:spPr bwMode="auto">
          <a:xfrm rot="-1422420">
            <a:off x="542925" y="4381500"/>
            <a:ext cx="2435225" cy="2074863"/>
          </a:xfrm>
          <a:prstGeom prst="rect">
            <a:avLst/>
          </a:prstGeom>
          <a:noFill/>
          <a:ln w="9525">
            <a:noFill/>
            <a:miter lim="800000"/>
            <a:headEnd/>
            <a:tailEnd/>
          </a:ln>
        </p:spPr>
      </p:pic>
      <p:pic>
        <p:nvPicPr>
          <p:cNvPr id="5131" name="Picture 5" descr="aserPak.jpg"/>
          <p:cNvPicPr>
            <a:picLocks noChangeAspect="1"/>
          </p:cNvPicPr>
          <p:nvPr/>
        </p:nvPicPr>
        <p:blipFill>
          <a:blip r:embed="rId10" cstate="email"/>
          <a:srcRect/>
          <a:stretch>
            <a:fillRect/>
          </a:stretch>
        </p:blipFill>
        <p:spPr bwMode="auto">
          <a:xfrm>
            <a:off x="7924800" y="0"/>
            <a:ext cx="1219200" cy="109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Picture13.jpg"/>
          <p:cNvPicPr>
            <a:picLocks noChangeAspect="1"/>
          </p:cNvPicPr>
          <p:nvPr/>
        </p:nvPicPr>
        <p:blipFill>
          <a:blip r:embed="rId2" cstate="email">
            <a:lum bright="76000" contrast="-62000"/>
          </a:blip>
          <a:srcRect/>
          <a:stretch>
            <a:fillRect/>
          </a:stretch>
        </p:blipFill>
        <p:spPr bwMode="auto">
          <a:xfrm>
            <a:off x="0" y="1066800"/>
            <a:ext cx="9144000" cy="5791200"/>
          </a:xfrm>
          <a:prstGeom prst="rect">
            <a:avLst/>
          </a:prstGeom>
          <a:noFill/>
          <a:ln w="9525">
            <a:noFill/>
            <a:miter lim="800000"/>
            <a:headEnd/>
            <a:tailEnd/>
          </a:ln>
        </p:spPr>
      </p:pic>
      <p:pic>
        <p:nvPicPr>
          <p:cNvPr id="6147" name="Picture 7" descr="BAG"/>
          <p:cNvPicPr>
            <a:picLocks noChangeAspect="1" noChangeArrowheads="1"/>
          </p:cNvPicPr>
          <p:nvPr/>
        </p:nvPicPr>
        <p:blipFill>
          <a:blip r:embed="rId3" cstate="email"/>
          <a:srcRect/>
          <a:stretch>
            <a:fillRect/>
          </a:stretch>
        </p:blipFill>
        <p:spPr bwMode="auto">
          <a:xfrm>
            <a:off x="7467600" y="5181600"/>
            <a:ext cx="1676400" cy="1676400"/>
          </a:xfrm>
          <a:prstGeom prst="rect">
            <a:avLst/>
          </a:prstGeom>
          <a:noFill/>
          <a:ln w="9525">
            <a:noFill/>
            <a:miter lim="800000"/>
            <a:headEnd/>
            <a:tailEnd/>
          </a:ln>
        </p:spPr>
      </p:pic>
      <p:pic>
        <p:nvPicPr>
          <p:cNvPr id="6148" name="Picture 3" descr="ASER MAP"/>
          <p:cNvPicPr>
            <a:picLocks noChangeAspect="1" noChangeArrowheads="1"/>
          </p:cNvPicPr>
          <p:nvPr/>
        </p:nvPicPr>
        <p:blipFill>
          <a:blip r:embed="rId4" cstate="email"/>
          <a:srcRect/>
          <a:stretch>
            <a:fillRect/>
          </a:stretch>
        </p:blipFill>
        <p:spPr bwMode="auto">
          <a:xfrm>
            <a:off x="5151438" y="228600"/>
            <a:ext cx="3992562" cy="2819400"/>
          </a:xfrm>
          <a:prstGeom prst="rect">
            <a:avLst/>
          </a:prstGeom>
          <a:noFill/>
          <a:ln w="9525">
            <a:noFill/>
            <a:miter lim="800000"/>
            <a:headEnd/>
            <a:tailEnd/>
          </a:ln>
        </p:spPr>
      </p:pic>
      <p:pic>
        <p:nvPicPr>
          <p:cNvPr id="6149" name="Picture 4" descr="HH questionnaire 2011_Page_1"/>
          <p:cNvPicPr>
            <a:picLocks noChangeAspect="1" noChangeArrowheads="1"/>
          </p:cNvPicPr>
          <p:nvPr/>
        </p:nvPicPr>
        <p:blipFill>
          <a:blip r:embed="rId5" cstate="email"/>
          <a:srcRect/>
          <a:stretch>
            <a:fillRect/>
          </a:stretch>
        </p:blipFill>
        <p:spPr bwMode="auto">
          <a:xfrm rot="-1237979">
            <a:off x="2125663" y="619125"/>
            <a:ext cx="4029075" cy="2847975"/>
          </a:xfrm>
          <a:prstGeom prst="rect">
            <a:avLst/>
          </a:prstGeom>
          <a:noFill/>
          <a:ln w="9525">
            <a:noFill/>
            <a:miter lim="800000"/>
            <a:headEnd/>
            <a:tailEnd/>
          </a:ln>
        </p:spPr>
      </p:pic>
      <p:pic>
        <p:nvPicPr>
          <p:cNvPr id="6150" name="Picture 5" descr="school observation 2011_Page_1"/>
          <p:cNvPicPr>
            <a:picLocks noChangeAspect="1" noChangeArrowheads="1"/>
          </p:cNvPicPr>
          <p:nvPr/>
        </p:nvPicPr>
        <p:blipFill>
          <a:blip r:embed="rId6" cstate="email"/>
          <a:srcRect/>
          <a:stretch>
            <a:fillRect/>
          </a:stretch>
        </p:blipFill>
        <p:spPr bwMode="auto">
          <a:xfrm rot="-1613224">
            <a:off x="4933950" y="3451225"/>
            <a:ext cx="3806825" cy="2690813"/>
          </a:xfrm>
          <a:prstGeom prst="rect">
            <a:avLst/>
          </a:prstGeom>
          <a:noFill/>
          <a:ln w="9525">
            <a:noFill/>
            <a:miter lim="800000"/>
            <a:headEnd/>
            <a:tailEnd/>
          </a:ln>
        </p:spPr>
      </p:pic>
      <p:pic>
        <p:nvPicPr>
          <p:cNvPr id="6151" name="Picture 6" descr="school observation 2011_Page_2"/>
          <p:cNvPicPr>
            <a:picLocks noChangeAspect="1" noChangeArrowheads="1"/>
          </p:cNvPicPr>
          <p:nvPr/>
        </p:nvPicPr>
        <p:blipFill>
          <a:blip r:embed="rId7" cstate="email"/>
          <a:srcRect/>
          <a:stretch>
            <a:fillRect/>
          </a:stretch>
        </p:blipFill>
        <p:spPr bwMode="auto">
          <a:xfrm rot="-1256198">
            <a:off x="1546225" y="3840163"/>
            <a:ext cx="3498850" cy="2474912"/>
          </a:xfrm>
          <a:prstGeom prst="rect">
            <a:avLst/>
          </a:prstGeom>
          <a:noFill/>
          <a:ln w="9525">
            <a:noFill/>
            <a:miter lim="800000"/>
            <a:headEnd/>
            <a:tailEnd/>
          </a:ln>
        </p:spPr>
      </p:pic>
      <p:pic>
        <p:nvPicPr>
          <p:cNvPr id="6152" name="Picture 6" descr="C:\Users\Abubakar\Desktop\instruction booklet.jpg"/>
          <p:cNvPicPr>
            <a:picLocks noChangeAspect="1" noChangeArrowheads="1"/>
          </p:cNvPicPr>
          <p:nvPr/>
        </p:nvPicPr>
        <p:blipFill>
          <a:blip r:embed="rId8" cstate="email"/>
          <a:srcRect/>
          <a:stretch>
            <a:fillRect/>
          </a:stretch>
        </p:blipFill>
        <p:spPr bwMode="auto">
          <a:xfrm>
            <a:off x="0" y="1219200"/>
            <a:ext cx="1779588" cy="2324100"/>
          </a:xfrm>
          <a:prstGeom prst="rect">
            <a:avLst/>
          </a:prstGeom>
          <a:noFill/>
          <a:ln w="9525">
            <a:noFill/>
            <a:miter lim="800000"/>
            <a:headEnd/>
            <a:tailEnd/>
          </a:ln>
        </p:spPr>
      </p:pic>
      <p:pic>
        <p:nvPicPr>
          <p:cNvPr id="6153" name="Picture 7" descr="C:\Users\Abubakar\Desktop\instruction booklet sindhi title.jpg"/>
          <p:cNvPicPr>
            <a:picLocks noChangeAspect="1" noChangeArrowheads="1"/>
          </p:cNvPicPr>
          <p:nvPr/>
        </p:nvPicPr>
        <p:blipFill>
          <a:blip r:embed="rId9" cstate="email"/>
          <a:srcRect/>
          <a:stretch>
            <a:fillRect/>
          </a:stretch>
        </p:blipFill>
        <p:spPr bwMode="auto">
          <a:xfrm>
            <a:off x="0" y="4114800"/>
            <a:ext cx="1371600" cy="2438400"/>
          </a:xfrm>
          <a:prstGeom prst="rect">
            <a:avLst/>
          </a:prstGeom>
          <a:noFill/>
          <a:ln w="9525">
            <a:noFill/>
            <a:miter lim="800000"/>
            <a:headEnd/>
            <a:tailEnd/>
          </a:ln>
        </p:spPr>
      </p:pic>
      <p:pic>
        <p:nvPicPr>
          <p:cNvPr id="6154" name="Picture 5" descr="aserPak.jpg"/>
          <p:cNvPicPr>
            <a:picLocks noChangeAspect="1"/>
          </p:cNvPicPr>
          <p:nvPr/>
        </p:nvPicPr>
        <p:blipFill>
          <a:blip r:embed="rId10" cstate="email"/>
          <a:srcRect/>
          <a:stretch>
            <a:fillRect/>
          </a:stretch>
        </p:blipFill>
        <p:spPr bwMode="auto">
          <a:xfrm>
            <a:off x="7924800" y="0"/>
            <a:ext cx="1219200" cy="109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a:spLocks noChangeArrowheads="1"/>
          </p:cNvSpPr>
          <p:nvPr/>
        </p:nvSpPr>
        <p:spPr bwMode="auto">
          <a:xfrm>
            <a:off x="304800" y="1752600"/>
            <a:ext cx="7467600" cy="646113"/>
          </a:xfrm>
          <a:prstGeom prst="rect">
            <a:avLst/>
          </a:prstGeom>
          <a:solidFill>
            <a:srgbClr val="0070C0"/>
          </a:solidFill>
          <a:ln w="9525">
            <a:noFill/>
            <a:miter lim="800000"/>
            <a:headEnd/>
            <a:tailEnd/>
          </a:ln>
        </p:spPr>
        <p:txBody>
          <a:bodyPr>
            <a:spAutoFit/>
          </a:bodyPr>
          <a:lstStyle/>
          <a:p>
            <a:pPr>
              <a:buClr>
                <a:srgbClr val="7030A0"/>
              </a:buClr>
              <a:buSzPct val="160000"/>
            </a:pPr>
            <a:r>
              <a:rPr lang="en-US" sz="3600">
                <a:solidFill>
                  <a:schemeClr val="bg1"/>
                </a:solidFill>
                <a:latin typeface="Calibri" pitchFamily="34" charset="0"/>
              </a:rPr>
              <a:t>Section </a:t>
            </a:r>
            <a:r>
              <a:rPr lang="sk-SK" sz="3600">
                <a:solidFill>
                  <a:schemeClr val="bg1"/>
                </a:solidFill>
                <a:latin typeface="Calibri" pitchFamily="34" charset="0"/>
              </a:rPr>
              <a:t>I</a:t>
            </a:r>
            <a:r>
              <a:rPr lang="en-US" sz="3600">
                <a:solidFill>
                  <a:schemeClr val="bg1"/>
                </a:solidFill>
                <a:latin typeface="Calibri" pitchFamily="34" charset="0"/>
              </a:rPr>
              <a:t>: Scale of Survey</a:t>
            </a:r>
          </a:p>
        </p:txBody>
      </p:sp>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74" name="Picture 7"/>
          <p:cNvPicPr>
            <a:picLocks noChangeAspect="1" noChangeArrowheads="1"/>
          </p:cNvPicPr>
          <p:nvPr/>
        </p:nvPicPr>
        <p:blipFill>
          <a:blip r:embed="rId2"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ASER 2011</a:t>
            </a:r>
          </a:p>
        </p:txBody>
      </p:sp>
      <p:pic>
        <p:nvPicPr>
          <p:cNvPr id="8195" name="Picture 3" descr="map.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2" cstate="email"/>
          <a:srcRect/>
          <a:stretch>
            <a:fillRect/>
          </a:stretch>
        </p:blipFill>
        <p:spPr bwMode="auto">
          <a:xfrm>
            <a:off x="6629400" y="0"/>
            <a:ext cx="2514600" cy="990600"/>
          </a:xfrm>
          <a:prstGeom prst="rect">
            <a:avLst/>
          </a:prstGeom>
          <a:noFill/>
          <a:ln w="9525">
            <a:noFill/>
            <a:miter lim="800000"/>
            <a:headEnd/>
            <a:tailEnd/>
          </a:ln>
        </p:spPr>
      </p:pic>
      <p:sp>
        <p:nvSpPr>
          <p:cNvPr id="9" name="TextBox 8"/>
          <p:cNvSpPr txBox="1"/>
          <p:nvPr/>
        </p:nvSpPr>
        <p:spPr>
          <a:xfrm>
            <a:off x="228600" y="6089650"/>
            <a:ext cx="8610600" cy="708025"/>
          </a:xfrm>
          <a:prstGeom prst="rect">
            <a:avLst/>
          </a:prstGeom>
          <a:solidFill>
            <a:schemeClr val="accent1">
              <a:lumMod val="60000"/>
              <a:lumOff val="40000"/>
            </a:schemeClr>
          </a:solidFill>
        </p:spPr>
        <p:txBody>
          <a:bodyPr>
            <a:spAutoFit/>
          </a:bodyPr>
          <a:lstStyle/>
          <a:p>
            <a:pPr algn="ctr" fontAlgn="auto">
              <a:spcBef>
                <a:spcPts val="0"/>
              </a:spcBef>
              <a:spcAft>
                <a:spcPts val="0"/>
              </a:spcAft>
              <a:defRPr/>
            </a:pPr>
            <a:r>
              <a:rPr lang="en-US" sz="2000" b="1" dirty="0" err="1">
                <a:latin typeface="+mn-lt"/>
                <a:cs typeface="+mn-cs"/>
              </a:rPr>
              <a:t>Balochistan</a:t>
            </a:r>
            <a:r>
              <a:rPr lang="en-US" sz="2000" b="1" dirty="0">
                <a:latin typeface="+mn-lt"/>
                <a:cs typeface="+mn-cs"/>
              </a:rPr>
              <a:t>:  438 Villages, 7,853 Households, 25,282 Children, 8,096 Mothers and  375 </a:t>
            </a:r>
            <a:r>
              <a:rPr lang="en-US" sz="2000" b="1" dirty="0" err="1">
                <a:latin typeface="+mn-lt"/>
                <a:cs typeface="+mn-cs"/>
              </a:rPr>
              <a:t>Govt</a:t>
            </a:r>
            <a:r>
              <a:rPr lang="en-US" sz="2000" b="1" dirty="0">
                <a:latin typeface="+mn-lt"/>
                <a:cs typeface="+mn-cs"/>
              </a:rPr>
              <a:t> Schools &amp; 28 </a:t>
            </a:r>
            <a:r>
              <a:rPr lang="en-US" sz="2000" b="1" dirty="0" err="1">
                <a:latin typeface="+mn-lt"/>
                <a:cs typeface="+mn-cs"/>
              </a:rPr>
              <a:t>Pvt</a:t>
            </a:r>
            <a:r>
              <a:rPr lang="en-US" sz="2000" b="1" dirty="0">
                <a:latin typeface="+mn-lt"/>
                <a:cs typeface="+mn-cs"/>
              </a:rPr>
              <a:t> Schools Surveyed</a:t>
            </a:r>
          </a:p>
        </p:txBody>
      </p:sp>
      <p:sp>
        <p:nvSpPr>
          <p:cNvPr id="9220" name="Title 1"/>
          <p:cNvSpPr>
            <a:spLocks noGrp="1"/>
          </p:cNvSpPr>
          <p:nvPr>
            <p:ph type="title"/>
          </p:nvPr>
        </p:nvSpPr>
        <p:spPr>
          <a:xfrm>
            <a:off x="304800" y="0"/>
            <a:ext cx="8382000" cy="1143000"/>
          </a:xfrm>
        </p:spPr>
        <p:txBody>
          <a:bodyPr/>
          <a:lstStyle/>
          <a:p>
            <a:pPr algn="l" eaLnBrk="1" hangingPunct="1"/>
            <a:r>
              <a:rPr lang="en-US" smtClean="0"/>
              <a:t>ASER 2011</a:t>
            </a:r>
          </a:p>
        </p:txBody>
      </p:sp>
      <p:pic>
        <p:nvPicPr>
          <p:cNvPr id="9221" name="Picture 6" descr="balochistan.jpg"/>
          <p:cNvPicPr>
            <a:picLocks noChangeAspect="1"/>
          </p:cNvPicPr>
          <p:nvPr/>
        </p:nvPicPr>
        <p:blipFill>
          <a:blip r:embed="rId3" cstate="email"/>
          <a:srcRect/>
          <a:stretch>
            <a:fillRect/>
          </a:stretch>
        </p:blipFill>
        <p:spPr bwMode="auto">
          <a:xfrm>
            <a:off x="457200" y="914400"/>
            <a:ext cx="82740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0" y="1025525"/>
            <a:ext cx="4953000" cy="4624388"/>
          </a:xfrm>
          <a:prstGeom prst="rect">
            <a:avLst/>
          </a:prstGeom>
          <a:noFill/>
        </p:spPr>
        <p:txBody>
          <a:bodyPr>
            <a:spAutoFit/>
          </a:bodyPr>
          <a:lstStyle/>
          <a:p>
            <a:pPr algn="just" fontAlgn="auto">
              <a:spcBef>
                <a:spcPts val="0"/>
              </a:spcBef>
              <a:spcAft>
                <a:spcPts val="0"/>
              </a:spcAft>
              <a:defRPr/>
            </a:pPr>
            <a:r>
              <a:rPr lang="en-US" sz="2800" b="1" dirty="0">
                <a:latin typeface="+mn-lt"/>
                <a:cs typeface="+mn-cs"/>
              </a:rPr>
              <a:t>Scale: </a:t>
            </a:r>
          </a:p>
          <a:p>
            <a:pPr fontAlgn="auto">
              <a:spcBef>
                <a:spcPts val="0"/>
              </a:spcBef>
              <a:spcAft>
                <a:spcPts val="0"/>
              </a:spcAft>
              <a:buFont typeface="Arial" pitchFamily="34" charset="0"/>
              <a:buChar char="•"/>
              <a:defRPr/>
            </a:pPr>
            <a:r>
              <a:rPr lang="en-US" sz="2800" b="1" dirty="0">
                <a:solidFill>
                  <a:srgbClr val="0070C0"/>
                </a:solidFill>
                <a:latin typeface="+mn-lt"/>
                <a:cs typeface="+mn-cs"/>
              </a:rPr>
              <a:t> Pilot Year in 2008 – 11 districts </a:t>
            </a:r>
          </a:p>
          <a:p>
            <a:pPr algn="just" fontAlgn="auto">
              <a:spcBef>
                <a:spcPts val="0"/>
              </a:spcBef>
              <a:spcAft>
                <a:spcPts val="0"/>
              </a:spcAft>
              <a:buFont typeface="Arial" pitchFamily="34" charset="0"/>
              <a:buChar char="•"/>
              <a:defRPr/>
            </a:pPr>
            <a:r>
              <a:rPr lang="en-US" sz="2800" b="1" dirty="0">
                <a:solidFill>
                  <a:srgbClr val="0070C0"/>
                </a:solidFill>
                <a:latin typeface="+mn-lt"/>
                <a:cs typeface="+mn-cs"/>
              </a:rPr>
              <a:t> 2010 – 32 districts</a:t>
            </a:r>
          </a:p>
          <a:p>
            <a:pPr algn="just" fontAlgn="auto">
              <a:spcBef>
                <a:spcPts val="0"/>
              </a:spcBef>
              <a:spcAft>
                <a:spcPts val="0"/>
              </a:spcAft>
              <a:buFont typeface="Arial" pitchFamily="34" charset="0"/>
              <a:buChar char="•"/>
              <a:defRPr/>
            </a:pPr>
            <a:r>
              <a:rPr lang="en-US" sz="2800" b="1" dirty="0">
                <a:solidFill>
                  <a:srgbClr val="0070C0"/>
                </a:solidFill>
                <a:latin typeface="+mn-lt"/>
                <a:cs typeface="+mn-cs"/>
              </a:rPr>
              <a:t> 2011 – 85 districts, </a:t>
            </a:r>
          </a:p>
          <a:p>
            <a:pPr lvl="1" algn="just" fontAlgn="auto">
              <a:spcBef>
                <a:spcPts val="0"/>
              </a:spcBef>
              <a:spcAft>
                <a:spcPts val="0"/>
              </a:spcAft>
              <a:defRPr/>
            </a:pPr>
            <a:r>
              <a:rPr lang="en-US" sz="2800" b="1" dirty="0">
                <a:solidFill>
                  <a:srgbClr val="0070C0"/>
                </a:solidFill>
                <a:latin typeface="+mn-lt"/>
                <a:cs typeface="+mn-cs"/>
              </a:rPr>
              <a:t>          </a:t>
            </a:r>
            <a:r>
              <a:rPr lang="en-US" sz="2400" b="1" i="1" dirty="0">
                <a:solidFill>
                  <a:srgbClr val="0070C0"/>
                </a:solidFill>
                <a:latin typeface="+mn-lt"/>
                <a:cs typeface="+mn-cs"/>
              </a:rPr>
              <a:t>84 rural and 3 urban.</a:t>
            </a:r>
          </a:p>
          <a:p>
            <a:pPr algn="just" fontAlgn="auto">
              <a:spcBef>
                <a:spcPts val="0"/>
              </a:spcBef>
              <a:spcAft>
                <a:spcPts val="0"/>
              </a:spcAft>
              <a:buFont typeface="Arial" pitchFamily="34" charset="0"/>
              <a:buChar char="•"/>
              <a:defRPr/>
            </a:pPr>
            <a:endParaRPr lang="en-US" sz="2800" b="1" dirty="0">
              <a:solidFill>
                <a:srgbClr val="0070C0"/>
              </a:solidFill>
              <a:latin typeface="+mn-lt"/>
              <a:cs typeface="+mn-cs"/>
            </a:endParaRPr>
          </a:p>
          <a:p>
            <a:pPr algn="just" fontAlgn="auto">
              <a:spcBef>
                <a:spcPts val="0"/>
              </a:spcBef>
              <a:spcAft>
                <a:spcPts val="0"/>
              </a:spcAft>
              <a:defRPr/>
            </a:pPr>
            <a:r>
              <a:rPr lang="en-US" sz="2800" b="1" dirty="0" err="1">
                <a:latin typeface="+mn-lt"/>
                <a:cs typeface="+mn-cs"/>
              </a:rPr>
              <a:t>Balochistan</a:t>
            </a:r>
            <a:endParaRPr lang="en-US" sz="2800" b="1" dirty="0">
              <a:latin typeface="+mn-lt"/>
              <a:cs typeface="+mn-cs"/>
            </a:endParaRPr>
          </a:p>
          <a:p>
            <a:pPr algn="just" fontAlgn="auto">
              <a:spcBef>
                <a:spcPts val="0"/>
              </a:spcBef>
              <a:spcAft>
                <a:spcPts val="0"/>
              </a:spcAft>
              <a:buFont typeface="Arial" pitchFamily="34" charset="0"/>
              <a:buChar char="•"/>
              <a:defRPr/>
            </a:pPr>
            <a:r>
              <a:rPr lang="en-US" sz="2800" b="1" dirty="0">
                <a:solidFill>
                  <a:srgbClr val="0070C0"/>
                </a:solidFill>
                <a:latin typeface="+mn-lt"/>
                <a:cs typeface="+mn-cs"/>
              </a:rPr>
              <a:t> 5 districts in 2010 </a:t>
            </a:r>
          </a:p>
          <a:p>
            <a:pPr algn="just" fontAlgn="auto">
              <a:spcBef>
                <a:spcPts val="0"/>
              </a:spcBef>
              <a:spcAft>
                <a:spcPts val="0"/>
              </a:spcAft>
              <a:buFont typeface="Arial" pitchFamily="34" charset="0"/>
              <a:buChar char="•"/>
              <a:defRPr/>
            </a:pPr>
            <a:r>
              <a:rPr lang="en-US" sz="2800" b="1" dirty="0">
                <a:solidFill>
                  <a:srgbClr val="0070C0"/>
                </a:solidFill>
                <a:latin typeface="+mn-lt"/>
                <a:cs typeface="+mn-cs"/>
              </a:rPr>
              <a:t> 15 districts in 2011 </a:t>
            </a:r>
          </a:p>
          <a:p>
            <a:pPr fontAlgn="auto">
              <a:spcBef>
                <a:spcPts val="0"/>
              </a:spcBef>
              <a:spcAft>
                <a:spcPts val="0"/>
              </a:spcAft>
              <a:defRPr/>
            </a:pPr>
            <a:endParaRPr lang="en-US" sz="3200" b="1" dirty="0">
              <a:solidFill>
                <a:srgbClr val="0070C0"/>
              </a:solidFill>
              <a:latin typeface="+mn-lt"/>
              <a:cs typeface="+mn-cs"/>
            </a:endParaRPr>
          </a:p>
          <a:p>
            <a:pPr algn="just" fontAlgn="auto">
              <a:spcBef>
                <a:spcPts val="0"/>
              </a:spcBef>
              <a:spcAft>
                <a:spcPts val="0"/>
              </a:spcAft>
              <a:defRPr/>
            </a:pPr>
            <a:endParaRPr lang="en-US" sz="1050" b="1" dirty="0">
              <a:solidFill>
                <a:srgbClr val="0070C0"/>
              </a:solidFill>
              <a:latin typeface="+mn-lt"/>
              <a:cs typeface="+mn-cs"/>
            </a:endParaRPr>
          </a:p>
        </p:txBody>
      </p:sp>
      <p:pic>
        <p:nvPicPr>
          <p:cNvPr id="8194" name="Picture 2" descr="C:\Documents and Settings\Administrator\Desktop\ASER pictures\Picture12.jpg"/>
          <p:cNvPicPr>
            <a:picLocks noChangeAspect="1" noChangeArrowheads="1"/>
          </p:cNvPicPr>
          <p:nvPr/>
        </p:nvPicPr>
        <p:blipFill>
          <a:blip r:embed="rId3" cstate="email">
            <a:duotone>
              <a:schemeClr val="bg2">
                <a:shade val="45000"/>
                <a:satMod val="135000"/>
              </a:schemeClr>
              <a:prstClr val="white"/>
            </a:duotone>
          </a:blip>
          <a:srcRect/>
          <a:stretch>
            <a:fillRect/>
          </a:stretch>
        </p:blipFill>
        <p:spPr bwMode="auto">
          <a:xfrm>
            <a:off x="609600" y="457200"/>
            <a:ext cx="3536736" cy="5917338"/>
          </a:xfrm>
          <a:prstGeom prst="rect">
            <a:avLst/>
          </a:prstGeom>
          <a:noFill/>
          <a:effectLst>
            <a:softEdge rad="63500"/>
          </a:effectLst>
        </p:spPr>
      </p:pic>
      <p:cxnSp>
        <p:nvCxnSpPr>
          <p:cNvPr id="6" name="Straight Connector 5"/>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46" name="Picture 7"/>
          <p:cNvPicPr>
            <a:picLocks noChangeAspect="1" noChangeArrowheads="1"/>
          </p:cNvPicPr>
          <p:nvPr/>
        </p:nvPicPr>
        <p:blipFill>
          <a:blip r:embed="rId4" cstate="email"/>
          <a:srcRect/>
          <a:stretch>
            <a:fillRect/>
          </a:stretch>
        </p:blipFill>
        <p:spPr bwMode="auto">
          <a:xfrm>
            <a:off x="6629400" y="0"/>
            <a:ext cx="2514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1079</Words>
  <Application>Microsoft Office PowerPoint</Application>
  <PresentationFormat>On-screen Show (4:3)</PresentationFormat>
  <Paragraphs>205</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vt:lpstr>
      <vt:lpstr>ASER PAKISTAN 2010-2015</vt:lpstr>
      <vt:lpstr>Scale &amp; Scope of Survey</vt:lpstr>
      <vt:lpstr>ASER Pakistan Assessment Tools Grade II</vt:lpstr>
      <vt:lpstr>Slide 5</vt:lpstr>
      <vt:lpstr>Slide 6</vt:lpstr>
      <vt:lpstr>ASER 2011</vt:lpstr>
      <vt:lpstr>ASER 2011</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Learning Levels for Out of School  Children in Punjab</vt:lpstr>
      <vt:lpstr>Slide 26</vt:lpstr>
      <vt:lpstr>Slide 27</vt:lpstr>
      <vt:lpstr>Slide 28</vt:lpstr>
      <vt:lpstr>Slide 29</vt:lpstr>
      <vt:lpstr>Slide 30</vt:lpstr>
      <vt:lpstr>Slide 31</vt:lpstr>
      <vt:lpstr>Slide 32</vt:lpstr>
      <vt:lpstr>Slide 33</vt:lpstr>
      <vt:lpstr>Multi-grade Classes</vt:lpstr>
      <vt:lpstr>Slide 35</vt:lpstr>
      <vt:lpstr>Slide 36</vt:lpstr>
      <vt:lpstr>Slide 37</vt:lpstr>
    </vt:vector>
  </TitlesOfParts>
  <Company>ASAR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imtiaz</cp:lastModifiedBy>
  <cp:revision>114</cp:revision>
  <dcterms:created xsi:type="dcterms:W3CDTF">2012-02-09T09:15:53Z</dcterms:created>
  <dcterms:modified xsi:type="dcterms:W3CDTF">2012-03-29T08:48:22Z</dcterms:modified>
</cp:coreProperties>
</file>